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5" r:id="rId2"/>
    <p:sldId id="266" r:id="rId3"/>
    <p:sldId id="299" r:id="rId4"/>
    <p:sldId id="300" r:id="rId5"/>
    <p:sldId id="301" r:id="rId6"/>
    <p:sldId id="302" r:id="rId7"/>
    <p:sldId id="304" r:id="rId8"/>
    <p:sldId id="313" r:id="rId9"/>
    <p:sldId id="303" r:id="rId10"/>
    <p:sldId id="305" r:id="rId11"/>
    <p:sldId id="306" r:id="rId12"/>
    <p:sldId id="308" r:id="rId13"/>
    <p:sldId id="307" r:id="rId14"/>
    <p:sldId id="312" r:id="rId15"/>
    <p:sldId id="309" r:id="rId16"/>
    <p:sldId id="311" r:id="rId17"/>
  </p:sldIdLst>
  <p:sldSz cx="9144000" cy="6858000" type="screen4x3"/>
  <p:notesSz cx="6794500" cy="99187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4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0000FF"/>
    <a:srgbClr val="FFFF00"/>
    <a:srgbClr val="FF99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50" autoAdjust="0"/>
    <p:restoredTop sz="92047" autoAdjust="0"/>
  </p:normalViewPr>
  <p:slideViewPr>
    <p:cSldViewPr>
      <p:cViewPr varScale="1">
        <p:scale>
          <a:sx n="101" d="100"/>
          <a:sy n="101" d="100"/>
        </p:scale>
        <p:origin x="120" y="19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7" d="100"/>
          <a:sy n="77" d="100"/>
        </p:scale>
        <p:origin x="-3258" y="-84"/>
      </p:cViewPr>
      <p:guideLst>
        <p:guide orient="horz" pos="3124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582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300" y="0"/>
            <a:ext cx="2943582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713A278E-B9E7-442C-B0E7-CB931D4DDE91}" type="datetimeFigureOut">
              <a:rPr lang="ko-KR" altLang="en-US"/>
              <a:pPr>
                <a:defRPr/>
              </a:pPr>
              <a:t>2020-11-22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30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DCBF913E-B4C3-4830-BE08-40334BFBB89D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356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582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300" y="0"/>
            <a:ext cx="2943582" cy="4964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E0D9DCF9-B929-45CF-B776-11EA147BFFEF}" type="datetimeFigureOut">
              <a:rPr lang="ko-KR" altLang="en-US"/>
              <a:pPr>
                <a:defRPr/>
              </a:pPr>
              <a:t>2020-11-22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59350" cy="3719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288" y="4711105"/>
            <a:ext cx="5435924" cy="4463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300" y="9420624"/>
            <a:ext cx="2943582" cy="4964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767237EF-CB28-4A1F-A774-C605C5FEFCB7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40343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 latinLnBrk="1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009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12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443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13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7433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14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8961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15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58902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16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934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121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4557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6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423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007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8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612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782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10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3365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59350" cy="371951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F88657-BB41-4B95-9545-959B090C6115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343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038" t="67679" r="51712"/>
          <a:stretch/>
        </p:blipFill>
        <p:spPr>
          <a:xfrm>
            <a:off x="0" y="16462"/>
            <a:ext cx="9144000" cy="6841538"/>
          </a:xfrm>
          <a:prstGeom prst="rect">
            <a:avLst/>
          </a:prstGeom>
        </p:spPr>
      </p:pic>
      <p:sp>
        <p:nvSpPr>
          <p:cNvPr id="6" name="Rectangle 56"/>
          <p:cNvSpPr>
            <a:spLocks noChangeArrowheads="1"/>
          </p:cNvSpPr>
          <p:nvPr userDrawn="1"/>
        </p:nvSpPr>
        <p:spPr bwMode="auto">
          <a:xfrm>
            <a:off x="142875" y="142875"/>
            <a:ext cx="8858250" cy="6572250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2844" y="2928934"/>
            <a:ext cx="8858312" cy="1000132"/>
          </a:xfrm>
        </p:spPr>
        <p:txBody>
          <a:bodyPr>
            <a:normAutofit/>
          </a:bodyPr>
          <a:lstStyle>
            <a:lvl1pPr latinLnBrk="0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2844" y="3929066"/>
            <a:ext cx="8858312" cy="2286016"/>
          </a:xfrm>
        </p:spPr>
        <p:txBody>
          <a:bodyPr anchor="ctr">
            <a:normAutofit/>
          </a:bodyPr>
          <a:lstStyle>
            <a:lvl1pPr marL="0" indent="0" algn="ctr" latinLnBrk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  <a14:imgEffect>
                      <a14:brightnessContrast bright="5000" contras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473" y="3140968"/>
            <a:ext cx="3145536" cy="314553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" name="Rectangle 74" descr="20%"/>
          <p:cNvSpPr>
            <a:spLocks noChangeArrowheads="1"/>
          </p:cNvSpPr>
          <p:nvPr userDrawn="1"/>
        </p:nvSpPr>
        <p:spPr bwMode="auto">
          <a:xfrm>
            <a:off x="0" y="71438"/>
            <a:ext cx="9136063" cy="514350"/>
          </a:xfrm>
          <a:prstGeom prst="rect">
            <a:avLst/>
          </a:prstGeom>
          <a:pattFill prst="pct20">
            <a:fgClr>
              <a:srgbClr val="C0C0C0"/>
            </a:fgClr>
            <a:bgClr>
              <a:srgbClr val="FFFFFF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+mn-lt"/>
              <a:ea typeface="+mn-ea"/>
            </a:endParaRPr>
          </a:p>
        </p:txBody>
      </p:sp>
      <p:sp>
        <p:nvSpPr>
          <p:cNvPr id="6" name="Text Box 69"/>
          <p:cNvSpPr txBox="1">
            <a:spLocks noChangeArrowheads="1"/>
          </p:cNvSpPr>
          <p:nvPr userDrawn="1"/>
        </p:nvSpPr>
        <p:spPr bwMode="auto">
          <a:xfrm>
            <a:off x="6429375" y="204788"/>
            <a:ext cx="2474913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7" name="Picture 86" descr="Untitled-7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91588" y="71438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84" descr="logo_1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929563" y="6429375"/>
            <a:ext cx="1066800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Line 68"/>
          <p:cNvSpPr>
            <a:spLocks noChangeShapeType="1"/>
          </p:cNvSpPr>
          <p:nvPr userDrawn="1"/>
        </p:nvSpPr>
        <p:spPr bwMode="auto">
          <a:xfrm>
            <a:off x="0" y="571500"/>
            <a:ext cx="914241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pic>
        <p:nvPicPr>
          <p:cNvPr id="10" name="Picture 162" descr="Untitled-2"/>
          <p:cNvPicPr>
            <a:picLocks noChangeAspect="1" noChangeArrowheads="1"/>
          </p:cNvPicPr>
          <p:nvPr userDrawn="1"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642938"/>
            <a:ext cx="2944813" cy="355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Box 12"/>
          <p:cNvSpPr txBox="1"/>
          <p:nvPr userDrawn="1"/>
        </p:nvSpPr>
        <p:spPr>
          <a:xfrm>
            <a:off x="214282" y="785775"/>
            <a:ext cx="2500330" cy="121444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Line 173"/>
          <p:cNvSpPr>
            <a:spLocks noChangeShapeType="1"/>
          </p:cNvSpPr>
          <p:nvPr userDrawn="1"/>
        </p:nvSpPr>
        <p:spPr bwMode="auto">
          <a:xfrm>
            <a:off x="3238500" y="2500313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3" name="Line 174"/>
          <p:cNvSpPr>
            <a:spLocks noChangeShapeType="1"/>
          </p:cNvSpPr>
          <p:nvPr userDrawn="1"/>
        </p:nvSpPr>
        <p:spPr bwMode="auto">
          <a:xfrm>
            <a:off x="3238500" y="1928813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4" name="Line 175"/>
          <p:cNvSpPr>
            <a:spLocks noChangeShapeType="1"/>
          </p:cNvSpPr>
          <p:nvPr userDrawn="1"/>
        </p:nvSpPr>
        <p:spPr bwMode="auto">
          <a:xfrm>
            <a:off x="3238500" y="1357313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5" name="Line 173"/>
          <p:cNvSpPr>
            <a:spLocks noChangeShapeType="1"/>
          </p:cNvSpPr>
          <p:nvPr userDrawn="1"/>
        </p:nvSpPr>
        <p:spPr bwMode="auto">
          <a:xfrm>
            <a:off x="3244850" y="3000375"/>
            <a:ext cx="5399088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6" name="Line 173"/>
          <p:cNvSpPr>
            <a:spLocks noChangeShapeType="1"/>
          </p:cNvSpPr>
          <p:nvPr userDrawn="1"/>
        </p:nvSpPr>
        <p:spPr bwMode="auto">
          <a:xfrm>
            <a:off x="3214688" y="3571875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7" name="Line 173"/>
          <p:cNvSpPr>
            <a:spLocks noChangeShapeType="1"/>
          </p:cNvSpPr>
          <p:nvPr userDrawn="1"/>
        </p:nvSpPr>
        <p:spPr bwMode="auto">
          <a:xfrm>
            <a:off x="3214688" y="4143375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8" name="Line 173"/>
          <p:cNvSpPr>
            <a:spLocks noChangeShapeType="1"/>
          </p:cNvSpPr>
          <p:nvPr userDrawn="1"/>
        </p:nvSpPr>
        <p:spPr bwMode="auto">
          <a:xfrm>
            <a:off x="3214688" y="4643438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19" name="Line 173"/>
          <p:cNvSpPr>
            <a:spLocks noChangeShapeType="1"/>
          </p:cNvSpPr>
          <p:nvPr userDrawn="1"/>
        </p:nvSpPr>
        <p:spPr bwMode="auto">
          <a:xfrm>
            <a:off x="3214688" y="5214938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20" name="Line 173"/>
          <p:cNvSpPr>
            <a:spLocks noChangeShapeType="1"/>
          </p:cNvSpPr>
          <p:nvPr userDrawn="1"/>
        </p:nvSpPr>
        <p:spPr bwMode="auto">
          <a:xfrm>
            <a:off x="3214688" y="5786438"/>
            <a:ext cx="5399087" cy="0"/>
          </a:xfrm>
          <a:prstGeom prst="line">
            <a:avLst/>
          </a:prstGeom>
          <a:noFill/>
          <a:ln w="12700">
            <a:solidFill>
              <a:schemeClr val="bg2">
                <a:lumMod val="90000"/>
              </a:schemeClr>
            </a:solidFill>
            <a:prstDash val="sysDot"/>
            <a:round/>
            <a:headEnd/>
            <a:tailEnd/>
          </a:ln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6357982" cy="500066"/>
          </a:xfrm>
        </p:spPr>
        <p:txBody>
          <a:bodyPr>
            <a:normAutofit/>
          </a:bodyPr>
          <a:lstStyle>
            <a:lvl1pPr algn="l" latinLnBrk="0">
              <a:defRPr sz="2000" b="1">
                <a:solidFill>
                  <a:srgbClr val="0000FF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3"/>
          </p:nvPr>
        </p:nvSpPr>
        <p:spPr>
          <a:xfrm>
            <a:off x="3214678" y="928670"/>
            <a:ext cx="5429288" cy="2723823"/>
          </a:xfr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0" indent="0" algn="l" defTabSz="914400" rtl="0" eaLnBrk="1" latinLnBrk="0" hangingPunct="1">
              <a:lnSpc>
                <a:spcPct val="150000"/>
              </a:lnSpc>
              <a:spcBef>
                <a:spcPct val="50000"/>
              </a:spcBef>
              <a:buNone/>
              <a:defRPr lang="ko-KR" altLang="en-US" sz="1800" b="1" kern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4"/>
          </p:nvPr>
        </p:nvSpPr>
        <p:spPr>
          <a:xfrm>
            <a:off x="214282" y="785795"/>
            <a:ext cx="2500330" cy="1214446"/>
          </a:xfrm>
        </p:spPr>
        <p:txBody>
          <a:bodyPr anchor="ctr">
            <a:noAutofit/>
          </a:bodyPr>
          <a:lstStyle>
            <a:lvl1pPr marL="0" algn="ctr" defTabSz="914400" rtl="0" eaLnBrk="1" latinLnBrk="0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0" algn="ctr" defTabSz="914400" rtl="0" eaLnBrk="1" latinLnBrk="1" hangingPunct="1">
              <a:buNone/>
              <a:defRPr lang="ko-KR" altLang="en-US" sz="1800" b="1" kern="1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22" name="슬라이드 번호 개체 틀 5"/>
          <p:cNvSpPr>
            <a:spLocks noGrp="1"/>
          </p:cNvSpPr>
          <p:nvPr>
            <p:ph type="sldNum" sz="quarter" idx="15"/>
          </p:nvPr>
        </p:nvSpPr>
        <p:spPr>
          <a:xfrm>
            <a:off x="142875" y="6357938"/>
            <a:ext cx="8858250" cy="365125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4A91FC48-8A96-4FB9-BA72-0388FB2898FB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+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  <a14:imgEffect>
                      <a14:brightnessContrast bright="5000" contras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473" y="3140968"/>
            <a:ext cx="3145536" cy="314553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4" name="Rectangle 74" descr="20%"/>
          <p:cNvSpPr>
            <a:spLocks noChangeArrowheads="1"/>
          </p:cNvSpPr>
          <p:nvPr userDrawn="1"/>
        </p:nvSpPr>
        <p:spPr bwMode="auto">
          <a:xfrm>
            <a:off x="0" y="71438"/>
            <a:ext cx="9136063" cy="514350"/>
          </a:xfrm>
          <a:prstGeom prst="rect">
            <a:avLst/>
          </a:prstGeom>
          <a:pattFill prst="pct20">
            <a:fgClr>
              <a:srgbClr val="C0C0C0"/>
            </a:fgClr>
            <a:bgClr>
              <a:srgbClr val="FFFFFF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+mn-lt"/>
              <a:ea typeface="+mn-ea"/>
            </a:endParaRPr>
          </a:p>
        </p:txBody>
      </p:sp>
      <p:sp>
        <p:nvSpPr>
          <p:cNvPr id="5" name="Text Box 69"/>
          <p:cNvSpPr txBox="1">
            <a:spLocks noChangeArrowheads="1"/>
          </p:cNvSpPr>
          <p:nvPr userDrawn="1"/>
        </p:nvSpPr>
        <p:spPr bwMode="auto">
          <a:xfrm>
            <a:off x="6429375" y="204788"/>
            <a:ext cx="2474913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6" name="Picture 86" descr="Untitled-7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91588" y="71438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Line 68"/>
          <p:cNvSpPr>
            <a:spLocks noChangeShapeType="1"/>
          </p:cNvSpPr>
          <p:nvPr userDrawn="1"/>
        </p:nvSpPr>
        <p:spPr bwMode="auto">
          <a:xfrm>
            <a:off x="0" y="571500"/>
            <a:ext cx="9142413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</p:spPr>
        <p:txBody>
          <a:bodyPr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2844" y="642918"/>
            <a:ext cx="8858312" cy="5643602"/>
          </a:xfrm>
        </p:spPr>
        <p:txBody>
          <a:bodyPr/>
          <a:lstStyle>
            <a:lvl1pPr latinLnBrk="0">
              <a:lnSpc>
                <a:spcPct val="150000"/>
              </a:lnSpc>
              <a:defRPr sz="1800" b="1">
                <a:solidFill>
                  <a:schemeClr val="accent1"/>
                </a:solidFill>
              </a:defRPr>
            </a:lvl1pPr>
            <a:lvl2pPr latinLnBrk="0">
              <a:lnSpc>
                <a:spcPct val="150000"/>
              </a:lnSpc>
              <a:defRPr sz="1800"/>
            </a:lvl2pPr>
            <a:lvl3pPr latinLnBrk="0">
              <a:lnSpc>
                <a:spcPct val="150000"/>
              </a:lnSpc>
              <a:defRPr sz="1600"/>
            </a:lvl3pPr>
            <a:lvl4pPr latinLnBrk="0">
              <a:lnSpc>
                <a:spcPct val="150000"/>
              </a:lnSpc>
              <a:defRPr sz="1400"/>
            </a:lvl4pPr>
            <a:lvl5pPr latinLnBrk="0">
              <a:lnSpc>
                <a:spcPct val="150000"/>
              </a:lnSpc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6357982" cy="500066"/>
          </a:xfrm>
        </p:spPr>
        <p:txBody>
          <a:bodyPr>
            <a:normAutofit/>
          </a:bodyPr>
          <a:lstStyle>
            <a:lvl1pPr algn="l" latinLnBrk="0">
              <a:defRPr sz="2000" b="1">
                <a:solidFill>
                  <a:srgbClr val="0000FF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142875" y="6357938"/>
            <a:ext cx="8858250" cy="365125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0BDF5A50-FEA7-4531-911E-E701FBDB2E78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+거버닝메시지+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  <a14:imgEffect>
                      <a14:brightnessContrast bright="5000" contrast="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473" y="3140968"/>
            <a:ext cx="3145536" cy="3145536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" name="Rectangle 74" descr="20%"/>
          <p:cNvSpPr>
            <a:spLocks noChangeArrowheads="1"/>
          </p:cNvSpPr>
          <p:nvPr userDrawn="1"/>
        </p:nvSpPr>
        <p:spPr bwMode="auto">
          <a:xfrm>
            <a:off x="0" y="71438"/>
            <a:ext cx="9136063" cy="514350"/>
          </a:xfrm>
          <a:prstGeom prst="rect">
            <a:avLst/>
          </a:prstGeom>
          <a:pattFill prst="pct20">
            <a:fgClr>
              <a:srgbClr val="C0C0C0"/>
            </a:fgClr>
            <a:bgClr>
              <a:srgbClr val="FFFFFF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+mn-lt"/>
              <a:ea typeface="+mn-ea"/>
            </a:endParaRPr>
          </a:p>
        </p:txBody>
      </p:sp>
      <p:sp>
        <p:nvSpPr>
          <p:cNvPr id="6" name="Text Box 69"/>
          <p:cNvSpPr txBox="1">
            <a:spLocks noChangeArrowheads="1"/>
          </p:cNvSpPr>
          <p:nvPr userDrawn="1"/>
        </p:nvSpPr>
        <p:spPr bwMode="auto">
          <a:xfrm>
            <a:off x="6429375" y="204788"/>
            <a:ext cx="2474913" cy="252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7" name="Picture 86" descr="Untitled-7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891588" y="71438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84" descr="logo_1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929563" y="6429375"/>
            <a:ext cx="1066800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42844" y="1500174"/>
            <a:ext cx="8858312" cy="4786346"/>
          </a:xfrm>
        </p:spPr>
        <p:txBody>
          <a:bodyPr/>
          <a:lstStyle>
            <a:lvl1pPr latinLnBrk="0">
              <a:lnSpc>
                <a:spcPct val="150000"/>
              </a:lnSpc>
              <a:defRPr sz="1800" b="1">
                <a:solidFill>
                  <a:schemeClr val="accent1"/>
                </a:solidFill>
              </a:defRPr>
            </a:lvl1pPr>
            <a:lvl2pPr latinLnBrk="0">
              <a:lnSpc>
                <a:spcPct val="150000"/>
              </a:lnSpc>
              <a:defRPr sz="1800"/>
            </a:lvl2pPr>
            <a:lvl3pPr latinLnBrk="0">
              <a:lnSpc>
                <a:spcPct val="150000"/>
              </a:lnSpc>
              <a:defRPr sz="1600"/>
            </a:lvl3pPr>
            <a:lvl4pPr latinLnBrk="0">
              <a:lnSpc>
                <a:spcPct val="150000"/>
              </a:lnSpc>
              <a:defRPr sz="1400"/>
            </a:lvl4pPr>
            <a:lvl5pPr latinLnBrk="0">
              <a:lnSpc>
                <a:spcPct val="150000"/>
              </a:lnSpc>
              <a:defRPr sz="120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42844" y="71414"/>
            <a:ext cx="6357982" cy="500066"/>
          </a:xfrm>
        </p:spPr>
        <p:txBody>
          <a:bodyPr>
            <a:normAutofit/>
          </a:bodyPr>
          <a:lstStyle>
            <a:lvl1pPr algn="l" latinLnBrk="0">
              <a:defRPr sz="2000" b="1">
                <a:solidFill>
                  <a:srgbClr val="0000FF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3"/>
          </p:nvPr>
        </p:nvSpPr>
        <p:spPr>
          <a:xfrm>
            <a:off x="142906" y="642918"/>
            <a:ext cx="8858250" cy="785818"/>
          </a:xfrm>
          <a:noFill/>
        </p:spPr>
        <p:txBody>
          <a:bodyPr rtlCol="0" anchor="ctr">
            <a:noAutofit/>
          </a:bodyPr>
          <a:lstStyle>
            <a:lvl1pPr marL="0" algn="l" defTabSz="914400" rtl="0" eaLnBrk="1" latinLnBrk="0" hangingPunct="1">
              <a:buNone/>
              <a:defRPr lang="ko-KR" altLang="en-US" sz="1800" b="1" kern="1200" dirty="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1pPr>
            <a:lvl2pPr marL="0" algn="l" defTabSz="914400" rtl="0" eaLnBrk="1" latinLnBrk="1" hangingPunct="1">
              <a:buNone/>
              <a:defRPr lang="ko-KR" altLang="en-US" sz="1800" b="1" kern="120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2pPr>
            <a:lvl3pPr marL="0" algn="l" defTabSz="914400" rtl="0" eaLnBrk="1" latinLnBrk="1" hangingPunct="1">
              <a:buNone/>
              <a:defRPr lang="ko-KR" altLang="en-US" sz="1800" b="1" kern="120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1" hangingPunct="1">
              <a:buNone/>
              <a:defRPr lang="ko-KR" altLang="en-US" sz="1800" b="1" kern="120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1" hangingPunct="1">
              <a:buNone/>
              <a:defRPr lang="ko-KR" altLang="en-US" sz="1800" b="1" kern="1200" dirty="0" smtClean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10" name="슬라이드 번호 개체 틀 5"/>
          <p:cNvSpPr>
            <a:spLocks noGrp="1"/>
          </p:cNvSpPr>
          <p:nvPr>
            <p:ph type="sldNum" sz="quarter" idx="14"/>
          </p:nvPr>
        </p:nvSpPr>
        <p:spPr>
          <a:xfrm>
            <a:off x="142875" y="6357938"/>
            <a:ext cx="8858250" cy="365125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C5DA1DBC-530B-4A1B-90B7-596FC5C9C29E}" type="slidenum">
              <a:rPr lang="ko-KR" altLang="en-US" smtClean="0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흐름기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8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9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흐름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3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흐름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7" name="Rectangle 45"/>
          <p:cNvSpPr>
            <a:spLocks noChangeArrowheads="1"/>
          </p:cNvSpPr>
          <p:nvPr userDrawn="1"/>
        </p:nvSpPr>
        <p:spPr bwMode="auto">
          <a:xfrm>
            <a:off x="7215188" y="2008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>
                <a:latin typeface="+mn-lt"/>
                <a:ea typeface="+mn-ea"/>
              </a:rPr>
              <a:t>유의사항</a:t>
            </a:r>
            <a:endParaRPr kumimoji="0" lang="ko-KR" altLang="en-US" sz="1000" b="1" dirty="0"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흐름 설명</a:t>
            </a:r>
          </a:p>
        </p:txBody>
      </p:sp>
      <p:sp>
        <p:nvSpPr>
          <p:cNvPr id="20" name="Rectangle 46"/>
          <p:cNvSpPr>
            <a:spLocks noChangeArrowheads="1"/>
          </p:cNvSpPr>
          <p:nvPr userDrawn="1"/>
        </p:nvSpPr>
        <p:spPr bwMode="auto">
          <a:xfrm>
            <a:off x="7218363" y="3813175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  <a:endParaRPr kumimoji="0" lang="en-US" altLang="ko-KR" sz="1000" b="1" dirty="0">
              <a:latin typeface="+mn-lt"/>
              <a:ea typeface="+mn-ea"/>
            </a:endParaRPr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3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7215206" y="2339381"/>
            <a:ext cx="1872000" cy="1395309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4" name="텍스트 개체 틀 12"/>
          <p:cNvSpPr>
            <a:spLocks noGrp="1"/>
          </p:cNvSpPr>
          <p:nvPr>
            <p:ph type="body" sz="quarter" idx="13"/>
          </p:nvPr>
        </p:nvSpPr>
        <p:spPr>
          <a:xfrm>
            <a:off x="7215332" y="687738"/>
            <a:ext cx="1872000" cy="1242955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6" name="표 개체 틀 19"/>
          <p:cNvSpPr>
            <a:spLocks noGrp="1"/>
          </p:cNvSpPr>
          <p:nvPr>
            <p:ph type="tbl" sz="quarter" idx="14"/>
          </p:nvPr>
        </p:nvSpPr>
        <p:spPr>
          <a:xfrm>
            <a:off x="7215206" y="4143380"/>
            <a:ext cx="1872000" cy="2571768"/>
          </a:xfrm>
          <a:prstGeom prst="rect">
            <a:avLst/>
          </a:prstGeom>
          <a:ln w="9525">
            <a:solidFill>
              <a:srgbClr val="B2B2B2"/>
            </a:solidFill>
          </a:ln>
        </p:spPr>
        <p:txBody>
          <a:bodyPr rtlCol="0">
            <a:normAutofit/>
          </a:bodyPr>
          <a:lstStyle>
            <a:lvl1pPr latinLnBrk="0">
              <a:defRPr lang="ko-KR" altLang="en-US" sz="1000" kern="1200" dirty="0" smtClean="0">
                <a:ln>
                  <a:solidFill>
                    <a:srgbClr val="969696"/>
                  </a:solidFill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noProof="0"/>
              <a:t>표를 추가하려면 아이콘을 클릭하십시오</a:t>
            </a:r>
            <a:endParaRPr lang="ko-KR" altLang="en-US" noProof="0" dirty="0"/>
          </a:p>
        </p:txBody>
      </p:sp>
      <p:sp>
        <p:nvSpPr>
          <p:cNvPr id="23" name="슬라이드 번호 개체 틀 5"/>
          <p:cNvSpPr>
            <a:spLocks noGrp="1"/>
          </p:cNvSpPr>
          <p:nvPr>
            <p:ph type="sldNum" sz="quarter" idx="15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AFD3DC40-532E-4519-8D87-A2DAC8F7E3B1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기획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8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9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제목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3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5" name="Text Box 10"/>
          <p:cNvSpPr txBox="1">
            <a:spLocks noChangeArrowheads="1"/>
          </p:cNvSpPr>
          <p:nvPr userDrawn="1"/>
        </p:nvSpPr>
        <p:spPr bwMode="auto">
          <a:xfrm>
            <a:off x="642938" y="0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WBS </a:t>
            </a:r>
            <a:r>
              <a:rPr kumimoji="0" lang="ko-KR" altLang="en-US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동시통역과제</a:t>
            </a:r>
          </a:p>
        </p:txBody>
      </p:sp>
      <p:sp>
        <p:nvSpPr>
          <p:cNvPr id="16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857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2013-01-12</a:t>
            </a: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7" name="Rectangle 45"/>
          <p:cNvSpPr>
            <a:spLocks noChangeArrowheads="1"/>
          </p:cNvSpPr>
          <p:nvPr userDrawn="1"/>
        </p:nvSpPr>
        <p:spPr bwMode="auto">
          <a:xfrm>
            <a:off x="7215188" y="2008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>
                <a:latin typeface="+mn-lt"/>
                <a:ea typeface="+mn-ea"/>
              </a:rPr>
              <a:t>유의사항</a:t>
            </a:r>
            <a:endParaRPr kumimoji="0" lang="ko-KR" altLang="en-US" sz="1000" b="1" dirty="0"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</a:p>
        </p:txBody>
      </p:sp>
      <p:sp>
        <p:nvSpPr>
          <p:cNvPr id="20" name="Rectangle 46"/>
          <p:cNvSpPr>
            <a:spLocks noChangeArrowheads="1"/>
          </p:cNvSpPr>
          <p:nvPr userDrawn="1"/>
        </p:nvSpPr>
        <p:spPr bwMode="auto">
          <a:xfrm>
            <a:off x="7218363" y="3813175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기능 설명</a:t>
            </a:r>
            <a:endParaRPr kumimoji="0" lang="en-US" altLang="ko-KR" sz="1000" b="1" dirty="0">
              <a:latin typeface="+mn-lt"/>
              <a:ea typeface="+mn-ea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28926" y="0"/>
            <a:ext cx="1785950" cy="285728"/>
          </a:xfrm>
        </p:spPr>
        <p:txBody>
          <a:bodyPr>
            <a:normAutofit/>
          </a:bodyPr>
          <a:lstStyle>
            <a:lvl1pPr algn="l" latinLnBrk="0">
              <a:defRPr sz="1000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>
            <a:normAutofit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3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7215206" y="2339381"/>
            <a:ext cx="1872000" cy="1395309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4" name="텍스트 개체 틀 12"/>
          <p:cNvSpPr>
            <a:spLocks noGrp="1"/>
          </p:cNvSpPr>
          <p:nvPr>
            <p:ph type="body" sz="quarter" idx="13"/>
          </p:nvPr>
        </p:nvSpPr>
        <p:spPr>
          <a:xfrm>
            <a:off x="7215332" y="687738"/>
            <a:ext cx="1872000" cy="1242955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36" name="표 개체 틀 19"/>
          <p:cNvSpPr>
            <a:spLocks noGrp="1"/>
          </p:cNvSpPr>
          <p:nvPr>
            <p:ph type="tbl" sz="quarter" idx="14"/>
          </p:nvPr>
        </p:nvSpPr>
        <p:spPr>
          <a:xfrm>
            <a:off x="7215206" y="4143380"/>
            <a:ext cx="1872000" cy="2571768"/>
          </a:xfrm>
          <a:prstGeom prst="rect">
            <a:avLst/>
          </a:prstGeom>
          <a:ln w="9525">
            <a:solidFill>
              <a:srgbClr val="B2B2B2"/>
            </a:solidFill>
          </a:ln>
        </p:spPr>
        <p:txBody>
          <a:bodyPr rtlCol="0">
            <a:normAutofit/>
          </a:bodyPr>
          <a:lstStyle>
            <a:lvl1pPr latinLnBrk="0">
              <a:defRPr lang="ko-KR" altLang="en-US" sz="1000" kern="1200" dirty="0" smtClean="0">
                <a:ln>
                  <a:solidFill>
                    <a:srgbClr val="969696"/>
                  </a:solidFill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noProof="0"/>
              <a:t>표를 추가하려면 아이콘을 클릭하십시오</a:t>
            </a:r>
            <a:endParaRPr lang="ko-KR" altLang="en-US" noProof="0" dirty="0"/>
          </a:p>
        </p:txBody>
      </p:sp>
      <p:sp>
        <p:nvSpPr>
          <p:cNvPr id="21" name="슬라이드 번호 개체 틀 5"/>
          <p:cNvSpPr>
            <a:spLocks noGrp="1"/>
          </p:cNvSpPr>
          <p:nvPr>
            <p:ph type="sldNum" sz="quarter" idx="15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18ACF31E-6D26-48BF-ABB1-B7583F89092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화면기획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9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제목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3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5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6" name="Text Box 10"/>
          <p:cNvSpPr txBox="1">
            <a:spLocks noChangeArrowheads="1"/>
          </p:cNvSpPr>
          <p:nvPr userDrawn="1"/>
        </p:nvSpPr>
        <p:spPr bwMode="auto">
          <a:xfrm>
            <a:off x="642938" y="0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WBS </a:t>
            </a:r>
            <a:r>
              <a:rPr kumimoji="0" lang="ko-KR" altLang="en-US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동시통역과제</a:t>
            </a:r>
          </a:p>
        </p:txBody>
      </p:sp>
      <p:sp>
        <p:nvSpPr>
          <p:cNvPr id="17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857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2013-01-12</a:t>
            </a: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9" name="Rectangle 45"/>
          <p:cNvSpPr>
            <a:spLocks noChangeArrowheads="1"/>
          </p:cNvSpPr>
          <p:nvPr userDrawn="1"/>
        </p:nvSpPr>
        <p:spPr bwMode="auto">
          <a:xfrm>
            <a:off x="7215188" y="242093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운영 정책</a:t>
            </a:r>
          </a:p>
        </p:txBody>
      </p:sp>
      <p:sp>
        <p:nvSpPr>
          <p:cNvPr id="20" name="Rectangle 46"/>
          <p:cNvSpPr>
            <a:spLocks noChangeArrowheads="1"/>
          </p:cNvSpPr>
          <p:nvPr userDrawn="1"/>
        </p:nvSpPr>
        <p:spPr bwMode="auto">
          <a:xfrm>
            <a:off x="7218363" y="4622800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기능 설명</a:t>
            </a:r>
            <a:endParaRPr kumimoji="0" lang="en-US" altLang="ko-KR" sz="1000" b="1" dirty="0">
              <a:latin typeface="+mn-lt"/>
              <a:ea typeface="+mn-ea"/>
            </a:endParaRPr>
          </a:p>
        </p:txBody>
      </p:sp>
      <p:sp>
        <p:nvSpPr>
          <p:cNvPr id="21" name="Rectangle 45"/>
          <p:cNvSpPr>
            <a:spLocks noChangeArrowheads="1"/>
          </p:cNvSpPr>
          <p:nvPr userDrawn="1"/>
        </p:nvSpPr>
        <p:spPr bwMode="auto">
          <a:xfrm>
            <a:off x="7215188" y="3556000"/>
            <a:ext cx="1871662" cy="252413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>
                <a:latin typeface="+mn-lt"/>
                <a:ea typeface="+mn-ea"/>
              </a:rPr>
              <a:t>참고 </a:t>
            </a:r>
            <a:r>
              <a:rPr kumimoji="0" lang="en-US" altLang="ko-KR" sz="1000" b="1">
                <a:latin typeface="+mn-lt"/>
                <a:ea typeface="+mn-ea"/>
              </a:rPr>
              <a:t>URL</a:t>
            </a:r>
            <a:endParaRPr kumimoji="0" lang="ko-KR" altLang="en-US" sz="1000" b="1" dirty="0">
              <a:latin typeface="+mn-lt"/>
              <a:ea typeface="+mn-ea"/>
            </a:endParaRPr>
          </a:p>
        </p:txBody>
      </p:sp>
      <p:sp>
        <p:nvSpPr>
          <p:cNvPr id="22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28926" y="0"/>
            <a:ext cx="1785950" cy="285728"/>
          </a:xfrm>
        </p:spPr>
        <p:txBody>
          <a:bodyPr>
            <a:normAutofit/>
          </a:bodyPr>
          <a:lstStyle>
            <a:lvl1pPr algn="l" latinLnBrk="0">
              <a:defRPr sz="1000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>
            <a:normAutofit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39" name="텍스트 개체 틀 12"/>
          <p:cNvSpPr>
            <a:spLocks noGrp="1"/>
          </p:cNvSpPr>
          <p:nvPr>
            <p:ph type="body" sz="quarter" idx="11"/>
          </p:nvPr>
        </p:nvSpPr>
        <p:spPr>
          <a:xfrm>
            <a:off x="7215206" y="2727147"/>
            <a:ext cx="1872000" cy="765199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0" name="표 개체 틀 19"/>
          <p:cNvSpPr>
            <a:spLocks noGrp="1"/>
          </p:cNvSpPr>
          <p:nvPr>
            <p:ph type="tbl" sz="quarter" idx="13"/>
          </p:nvPr>
        </p:nvSpPr>
        <p:spPr>
          <a:xfrm>
            <a:off x="7215206" y="4934040"/>
            <a:ext cx="1872000" cy="1781108"/>
          </a:xfrm>
          <a:prstGeom prst="rect">
            <a:avLst/>
          </a:prstGeom>
          <a:ln w="9525">
            <a:solidFill>
              <a:srgbClr val="B2B2B2"/>
            </a:solidFill>
          </a:ln>
        </p:spPr>
        <p:txBody>
          <a:bodyPr rtlCol="0">
            <a:normAutofit/>
          </a:bodyPr>
          <a:lstStyle>
            <a:lvl1pPr latinLnBrk="0">
              <a:defRPr lang="ko-KR" altLang="en-US" sz="1000" kern="1200" dirty="0" smtClean="0">
                <a:ln>
                  <a:solidFill>
                    <a:srgbClr val="969696"/>
                  </a:solidFill>
                  <a:prstDash val="solid"/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 noProof="0"/>
              <a:t>표를 추가하려면 아이콘을 클릭하십시오</a:t>
            </a:r>
            <a:endParaRPr lang="ko-KR" altLang="en-US" noProof="0" dirty="0"/>
          </a:p>
        </p:txBody>
      </p:sp>
      <p:sp>
        <p:nvSpPr>
          <p:cNvPr id="41" name="텍스트 개체 틀 12"/>
          <p:cNvSpPr>
            <a:spLocks noGrp="1"/>
          </p:cNvSpPr>
          <p:nvPr>
            <p:ph type="body" sz="quarter" idx="14"/>
          </p:nvPr>
        </p:nvSpPr>
        <p:spPr>
          <a:xfrm>
            <a:off x="7215332" y="3862474"/>
            <a:ext cx="1872000" cy="688752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2" name="텍스트 개체 틀 12"/>
          <p:cNvSpPr>
            <a:spLocks noGrp="1"/>
          </p:cNvSpPr>
          <p:nvPr>
            <p:ph type="body" sz="quarter" idx="15"/>
          </p:nvPr>
        </p:nvSpPr>
        <p:spPr>
          <a:xfrm>
            <a:off x="7215332" y="663537"/>
            <a:ext cx="1872000" cy="1688884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24" name="슬라이드 번호 개체 틀 5"/>
          <p:cNvSpPr>
            <a:spLocks noGrp="1"/>
          </p:cNvSpPr>
          <p:nvPr>
            <p:ph type="sldNum" sz="quarter" idx="16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D48B456B-E52E-43D7-A9D5-B6F82724111B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화면기획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10"/>
          <p:cNvSpPr txBox="1">
            <a:spLocks noChangeArrowheads="1"/>
          </p:cNvSpPr>
          <p:nvPr userDrawn="1"/>
        </p:nvSpPr>
        <p:spPr bwMode="auto">
          <a:xfrm>
            <a:off x="642938" y="-3175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9" name="직사각형 17"/>
          <p:cNvSpPr/>
          <p:nvPr userDrawn="1"/>
        </p:nvSpPr>
        <p:spPr>
          <a:xfrm>
            <a:off x="-6350" y="1588"/>
            <a:ext cx="9144000" cy="277812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10" name="Rectangle 6"/>
          <p:cNvSpPr>
            <a:spLocks noChangeArrowheads="1"/>
          </p:cNvSpPr>
          <p:nvPr userDrawn="1"/>
        </p:nvSpPr>
        <p:spPr bwMode="auto">
          <a:xfrm>
            <a:off x="0" y="-1588"/>
            <a:ext cx="642938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 err="1">
                <a:latin typeface="+mn-lt"/>
                <a:ea typeface="+mn-ea"/>
              </a:rPr>
              <a:t>과제명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2143125" y="-1588"/>
            <a:ext cx="785813" cy="273051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제목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2" name="Rectangle 6"/>
          <p:cNvSpPr>
            <a:spLocks noChangeArrowheads="1"/>
          </p:cNvSpPr>
          <p:nvPr userDrawn="1"/>
        </p:nvSpPr>
        <p:spPr bwMode="auto">
          <a:xfrm>
            <a:off x="6500813" y="-3175"/>
            <a:ext cx="500062" cy="274638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작성일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3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7146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72000" rIns="72000"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4" name="Rectangle 6"/>
          <p:cNvSpPr>
            <a:spLocks noChangeArrowheads="1"/>
          </p:cNvSpPr>
          <p:nvPr userDrawn="1"/>
        </p:nvSpPr>
        <p:spPr bwMode="auto">
          <a:xfrm>
            <a:off x="4714875" y="0"/>
            <a:ext cx="714375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dirty="0">
                <a:latin typeface="+mn-lt"/>
                <a:ea typeface="+mn-ea"/>
              </a:rPr>
              <a:t>화면 번호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5" name="Rectangle 6"/>
          <p:cNvSpPr>
            <a:spLocks noChangeArrowheads="1"/>
          </p:cNvSpPr>
          <p:nvPr userDrawn="1"/>
        </p:nvSpPr>
        <p:spPr bwMode="auto">
          <a:xfrm>
            <a:off x="8001000" y="0"/>
            <a:ext cx="571500" cy="271463"/>
          </a:xfrm>
          <a:prstGeom prst="rect">
            <a:avLst/>
          </a:prstGeom>
          <a:solidFill>
            <a:srgbClr val="DEDEDE"/>
          </a:solidFill>
          <a:ln w="6350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000">
                <a:latin typeface="+mn-lt"/>
                <a:ea typeface="+mn-ea"/>
              </a:rPr>
              <a:t>Page</a:t>
            </a:r>
            <a:endParaRPr kumimoji="0" lang="en-US" altLang="ko-KR" sz="1000" dirty="0">
              <a:latin typeface="+mn-lt"/>
              <a:ea typeface="+mn-ea"/>
            </a:endParaRPr>
          </a:p>
        </p:txBody>
      </p:sp>
      <p:sp>
        <p:nvSpPr>
          <p:cNvPr id="16" name="Text Box 10"/>
          <p:cNvSpPr txBox="1">
            <a:spLocks noChangeArrowheads="1"/>
          </p:cNvSpPr>
          <p:nvPr userDrawn="1"/>
        </p:nvSpPr>
        <p:spPr bwMode="auto">
          <a:xfrm>
            <a:off x="642938" y="0"/>
            <a:ext cx="1500187" cy="2746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WBS </a:t>
            </a:r>
            <a:r>
              <a:rPr kumimoji="0" lang="ko-KR" altLang="en-US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동시통역과제</a:t>
            </a:r>
          </a:p>
        </p:txBody>
      </p:sp>
      <p:sp>
        <p:nvSpPr>
          <p:cNvPr id="17" name="Text Box 10"/>
          <p:cNvSpPr txBox="1">
            <a:spLocks noChangeArrowheads="1"/>
          </p:cNvSpPr>
          <p:nvPr userDrawn="1"/>
        </p:nvSpPr>
        <p:spPr bwMode="auto">
          <a:xfrm>
            <a:off x="7000875" y="0"/>
            <a:ext cx="1000125" cy="28575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 fontAlgn="auto" latinLnBrk="0"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000" dirty="0"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+mn-ea"/>
              </a:rPr>
              <a:t>2013-01-12</a:t>
            </a:r>
            <a:endParaRPr kumimoji="0" lang="ko-KR" altLang="en-US" sz="1000" dirty="0">
              <a:effectLst>
                <a:outerShdw blurRad="38100" dist="38100" dir="2700000" algn="tl">
                  <a:srgbClr val="FFFFFF"/>
                </a:outerShdw>
              </a:effectLst>
              <a:latin typeface="+mn-lt"/>
              <a:ea typeface="+mn-ea"/>
            </a:endParaRPr>
          </a:p>
        </p:txBody>
      </p:sp>
      <p:sp>
        <p:nvSpPr>
          <p:cNvPr id="18" name="직사각형 30"/>
          <p:cNvSpPr/>
          <p:nvPr userDrawn="1"/>
        </p:nvSpPr>
        <p:spPr>
          <a:xfrm>
            <a:off x="71438" y="357188"/>
            <a:ext cx="7072312" cy="6357937"/>
          </a:xfrm>
          <a:prstGeom prst="rect">
            <a:avLst/>
          </a:prstGeom>
          <a:noFill/>
          <a:ln w="9525" cmpd="sng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/>
          </a:p>
        </p:txBody>
      </p:sp>
      <p:sp>
        <p:nvSpPr>
          <p:cNvPr id="22" name="Rectangle 45"/>
          <p:cNvSpPr>
            <a:spLocks noChangeArrowheads="1"/>
          </p:cNvSpPr>
          <p:nvPr userDrawn="1"/>
        </p:nvSpPr>
        <p:spPr bwMode="auto">
          <a:xfrm>
            <a:off x="7215188" y="357188"/>
            <a:ext cx="1871662" cy="252412"/>
          </a:xfrm>
          <a:prstGeom prst="rect">
            <a:avLst/>
          </a:prstGeom>
          <a:solidFill>
            <a:srgbClr val="DEDEDE"/>
          </a:solidFill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000" b="1" dirty="0">
                <a:latin typeface="+mn-lt"/>
                <a:ea typeface="+mn-ea"/>
              </a:rPr>
              <a:t>화면 설명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28926" y="0"/>
            <a:ext cx="1785950" cy="285728"/>
          </a:xfrm>
        </p:spPr>
        <p:txBody>
          <a:bodyPr>
            <a:normAutofit/>
          </a:bodyPr>
          <a:lstStyle>
            <a:lvl1pPr algn="l" latinLnBrk="0">
              <a:defRPr sz="1000" b="0"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28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5429256" y="0"/>
            <a:ext cx="1071570" cy="273026"/>
          </a:xfrm>
          <a:prstGeom prst="rect">
            <a:avLst/>
          </a:prstGeom>
        </p:spPr>
        <p:txBody>
          <a:bodyPr>
            <a:normAutofit/>
          </a:bodyPr>
          <a:lstStyle>
            <a:lvl1pPr marL="0" algn="ctr" defTabSz="914400" rtl="0" eaLnBrk="1" latinLnBrk="0" hangingPunct="1">
              <a:spcBef>
                <a:spcPct val="0"/>
              </a:spcBef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2" name="텍스트 개체 틀 12"/>
          <p:cNvSpPr>
            <a:spLocks noGrp="1"/>
          </p:cNvSpPr>
          <p:nvPr>
            <p:ph type="body" sz="quarter" idx="15"/>
          </p:nvPr>
        </p:nvSpPr>
        <p:spPr>
          <a:xfrm>
            <a:off x="7215332" y="663537"/>
            <a:ext cx="1872000" cy="6051588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/>
          <a:lstStyle>
            <a:lvl1pPr marL="0" indent="-144000" algn="l" defTabSz="914400" rtl="0" eaLnBrk="1" latinLnBrk="0" hangingPunct="1">
              <a:buFont typeface="Arial" pitchFamily="34" charset="0"/>
              <a:buChar char="•"/>
              <a:defRPr lang="ko-KR" alt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180000" algn="l" defTabSz="914400" rtl="0" eaLnBrk="1" latinLnBrk="0" hangingPunct="1">
              <a:buFont typeface="Wingdings" pitchFamily="2" charset="2"/>
              <a:buChar char="ü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88000" indent="144000" algn="l" defTabSz="914400" rtl="0" eaLnBrk="1" latinLnBrk="0" hangingPunct="1">
              <a:buFont typeface="+mj-lt"/>
              <a:buAutoNum type="arabicPeriod"/>
              <a:defRPr lang="ko-KR" altLang="en-US" sz="1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algn="l" defTabSz="914400" rtl="0" eaLnBrk="1" latinLnBrk="0" hangingPunct="1">
              <a:defRPr lang="ko-KR" alt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algn="l" defTabSz="914400" rtl="0" eaLnBrk="1" latinLnBrk="0" hangingPunct="1">
              <a:defRPr lang="ko-KR" alt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24" name="슬라이드 번호 개체 틀 5"/>
          <p:cNvSpPr>
            <a:spLocks noGrp="1"/>
          </p:cNvSpPr>
          <p:nvPr>
            <p:ph type="sldNum" sz="quarter" idx="16"/>
          </p:nvPr>
        </p:nvSpPr>
        <p:spPr>
          <a:xfrm>
            <a:off x="8572500" y="0"/>
            <a:ext cx="571500" cy="285750"/>
          </a:xfrm>
        </p:spPr>
        <p:txBody>
          <a:bodyPr/>
          <a:lstStyle>
            <a:lvl1pPr algn="ctr" latinLnBrk="0">
              <a:defRPr smtClean="0"/>
            </a:lvl1pPr>
          </a:lstStyle>
          <a:p>
            <a:pPr>
              <a:defRPr/>
            </a:pPr>
            <a:fld id="{D48B456B-E52E-43D7-A9D5-B6F82724111B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3784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마지막장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0" descr="20%"/>
          <p:cNvSpPr>
            <a:spLocks noChangeArrowheads="1"/>
          </p:cNvSpPr>
          <p:nvPr userDrawn="1"/>
        </p:nvSpPr>
        <p:spPr bwMode="auto">
          <a:xfrm>
            <a:off x="142875" y="2928938"/>
            <a:ext cx="8858250" cy="1000125"/>
          </a:xfrm>
          <a:prstGeom prst="rect">
            <a:avLst/>
          </a:prstGeom>
          <a:pattFill prst="pct20">
            <a:fgClr>
              <a:srgbClr val="B2B2B2"/>
            </a:fgClr>
            <a:bgClr>
              <a:schemeClr val="bg1"/>
            </a:bgClr>
          </a:patt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ko-KR" sz="3200" dirty="0">
              <a:solidFill>
                <a:schemeClr val="bg1"/>
              </a:solidFill>
              <a:effectDag name="">
                <a:cont type="tree" name="">
                  <a:effect ref="fillLine"/>
                  <a:outerShdw dist="38100" dir="13500000" algn="br">
                    <a:srgbClr val="FFFFFF"/>
                  </a:outerShdw>
                </a:cont>
                <a:cont type="tree" name="">
                  <a:effect ref="fillLine"/>
                  <a:outerShdw dist="38100" dir="2700000" algn="tl">
                    <a:srgbClr val="999999"/>
                  </a:outerShdw>
                </a:cont>
                <a:effect ref="fillLine"/>
              </a:effectDag>
              <a:latin typeface="+mn-lt"/>
              <a:ea typeface="+mn-ea"/>
            </a:endParaRPr>
          </a:p>
        </p:txBody>
      </p:sp>
      <p:pic>
        <p:nvPicPr>
          <p:cNvPr id="5" name="Picture 84" descr="logo_1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429250"/>
            <a:ext cx="1066800" cy="31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6"/>
          <p:cNvSpPr>
            <a:spLocks noChangeArrowheads="1"/>
          </p:cNvSpPr>
          <p:nvPr userDrawn="1"/>
        </p:nvSpPr>
        <p:spPr bwMode="auto">
          <a:xfrm>
            <a:off x="142875" y="142875"/>
            <a:ext cx="8858250" cy="6572250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/>
          </a:ln>
        </p:spPr>
        <p:txBody>
          <a:bodyPr wrap="none" anchor="ctr"/>
          <a:lstStyle/>
          <a:p>
            <a:pPr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7" name="Text Box 69"/>
          <p:cNvSpPr txBox="1">
            <a:spLocks noChangeArrowheads="1"/>
          </p:cNvSpPr>
          <p:nvPr userDrawn="1"/>
        </p:nvSpPr>
        <p:spPr bwMode="auto">
          <a:xfrm>
            <a:off x="6286500" y="276225"/>
            <a:ext cx="2474913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fontAlgn="auto" latinLnBrk="0">
              <a:lnSpc>
                <a:spcPct val="80000"/>
              </a:lnSpc>
              <a:spcBef>
                <a:spcPct val="50000"/>
              </a:spcBef>
              <a:spcAft>
                <a:spcPts val="0"/>
              </a:spcAft>
              <a:defRPr/>
            </a:pPr>
            <a:r>
              <a:rPr kumimoji="0" lang="en-US" altLang="ko-KR" sz="1300" kern="0" dirty="0">
                <a:solidFill>
                  <a:srgbClr val="000000"/>
                </a:solidFill>
                <a:latin typeface="Verdana" pitchFamily="34" charset="0"/>
                <a:ea typeface="+mn-ea"/>
              </a:rPr>
              <a:t>Communicating Knowledge</a:t>
            </a:r>
          </a:p>
        </p:txBody>
      </p:sp>
      <p:pic>
        <p:nvPicPr>
          <p:cNvPr id="8" name="Picture 86" descr="Untitled-7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48713" y="142875"/>
            <a:ext cx="252412" cy="504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2844" y="2928934"/>
            <a:ext cx="8858312" cy="1000132"/>
          </a:xfrm>
        </p:spPr>
        <p:txBody>
          <a:bodyPr>
            <a:normAutofit/>
          </a:bodyPr>
          <a:lstStyle>
            <a:lvl1pPr latinLnBrk="0">
              <a:defRPr sz="3200" b="1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2844" y="5857892"/>
            <a:ext cx="8858312" cy="857256"/>
          </a:xfrm>
        </p:spPr>
        <p:txBody>
          <a:bodyPr anchor="ctr">
            <a:normAutofit/>
          </a:bodyPr>
          <a:lstStyle>
            <a:lvl1pPr marL="0" indent="0" algn="ctr" latinLnBrk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/>
              <a:t>Click to edit Master subtitle style</a:t>
            </a:r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C10B129-34A8-46F2-9132-64C4A0AD0CBF}" type="datetime1">
              <a:rPr lang="ko-KR" altLang="en-US"/>
              <a:pPr>
                <a:defRPr/>
              </a:pPr>
              <a:t>2020-11-22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519442C-89ED-482C-B5AD-D703B4610EA9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77" r:id="rId8"/>
    <p:sldLayoutId id="2147483664" r:id="rId9"/>
  </p:sldLayoutIdLst>
  <p:hf hdr="0" ftr="0" dt="0"/>
  <p:txStyles>
    <p:titleStyle>
      <a:lvl1pPr algn="ctr" rtl="0" fontAlgn="base" latinLnBrk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fontAlgn="base" latinLnBrk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 latinLnBrk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2844" y="2132856"/>
            <a:ext cx="8858312" cy="1796210"/>
          </a:xfrm>
          <a:solidFill>
            <a:schemeClr val="bg2"/>
          </a:solidFill>
        </p:spPr>
        <p:txBody>
          <a:bodyPr>
            <a:normAutofit/>
          </a:bodyPr>
          <a:lstStyle/>
          <a:p>
            <a:r>
              <a:rPr lang="ko-KR" altLang="en-US" sz="2800" dirty="0"/>
              <a:t>이미지 분석을 통한 스마트 분리수거</a:t>
            </a:r>
            <a:br>
              <a:rPr lang="en-US" altLang="ko-KR" sz="2800" dirty="0"/>
            </a:br>
            <a:r>
              <a:rPr lang="ko-KR" altLang="en-US" sz="2800" dirty="0"/>
              <a:t>화면 설계서</a:t>
            </a:r>
            <a:br>
              <a:rPr lang="en-US" altLang="ko-KR" sz="2800" dirty="0"/>
            </a:br>
            <a:endParaRPr lang="ko-KR" altLang="en-US" sz="28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ko-KR" altLang="en-US" sz="2000" b="1" dirty="0" err="1">
                <a:solidFill>
                  <a:schemeClr val="tx1"/>
                </a:solidFill>
              </a:rPr>
              <a:t>아우어스</a:t>
            </a:r>
            <a:endParaRPr lang="en-US" altLang="ko-KR" sz="2000" b="1" dirty="0">
              <a:solidFill>
                <a:schemeClr val="tx1"/>
              </a:solidFill>
            </a:endParaRPr>
          </a:p>
          <a:p>
            <a:endParaRPr lang="en-US" altLang="ko-KR" sz="2000" b="1" dirty="0">
              <a:solidFill>
                <a:schemeClr val="tx1"/>
              </a:solidFill>
            </a:endParaRPr>
          </a:p>
          <a:p>
            <a:r>
              <a:rPr lang="en-US" altLang="ko-KR" sz="2000" b="1" dirty="0">
                <a:solidFill>
                  <a:schemeClr val="tx1"/>
                </a:solidFill>
              </a:rPr>
              <a:t>2020. 11. 20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U_006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스마트폰을 통해 사진 촬영 이후 파일 업로드 가능</a:t>
            </a:r>
            <a:endParaRPr lang="en-US" altLang="ko-KR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700" dirty="0">
                <a:latin typeface="+mn-ea"/>
              </a:rPr>
              <a:t>로그인 이후 메인페이지에 있는 사진 업로드 기능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파일선택 버튼 클릭시 사진을 업로드할 수 있는 창 표시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원하는 사진선택 및 업로드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분석시작버튼 클릭시 사진분석 시작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875669613"/>
              </p:ext>
            </p:extLst>
          </p:nvPr>
        </p:nvGraphicFramePr>
        <p:xfrm>
          <a:off x="7215188" y="4143375"/>
          <a:ext cx="1893316" cy="2331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파일선택 버튼 클릭시 사진을 업로드할 수 있는 창 표시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원하는 사진 선택 후 업로드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분석시작 버튼 클릭시 사진분석 기능 시작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/>
              <a:t>스마트 분리수거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쓰레기 사진 파일 선택</a:t>
            </a:r>
            <a:endParaRPr kumimoji="0" 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308079"/>
            <a:ext cx="6912188" cy="5200141"/>
          </a:xfrm>
          <a:prstGeom prst="rect">
            <a:avLst/>
          </a:prstGeom>
        </p:spPr>
      </p:pic>
      <p:sp>
        <p:nvSpPr>
          <p:cNvPr id="11" name="타원 13">
            <a:extLst>
              <a:ext uri="{FF2B5EF4-FFF2-40B4-BE49-F238E27FC236}">
                <a16:creationId xmlns:a16="http://schemas.microsoft.com/office/drawing/2014/main" id="{BFD9203C-1370-4CE7-9284-2935C24832AA}"/>
              </a:ext>
            </a:extLst>
          </p:cNvPr>
          <p:cNvSpPr/>
          <p:nvPr/>
        </p:nvSpPr>
        <p:spPr>
          <a:xfrm>
            <a:off x="3275941" y="4942476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타원 13">
            <a:extLst>
              <a:ext uri="{FF2B5EF4-FFF2-40B4-BE49-F238E27FC236}">
                <a16:creationId xmlns:a16="http://schemas.microsoft.com/office/drawing/2014/main" id="{F33291D2-E3A5-45A3-8546-52F2D83455BF}"/>
              </a:ext>
            </a:extLst>
          </p:cNvPr>
          <p:cNvSpPr/>
          <p:nvPr/>
        </p:nvSpPr>
        <p:spPr>
          <a:xfrm>
            <a:off x="464095" y="1412776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" name="타원 13">
            <a:extLst>
              <a:ext uri="{FF2B5EF4-FFF2-40B4-BE49-F238E27FC236}">
                <a16:creationId xmlns:a16="http://schemas.microsoft.com/office/drawing/2014/main" id="{B636DE36-56F6-43AF-A4C1-BD7F0631AACF}"/>
              </a:ext>
            </a:extLst>
          </p:cNvPr>
          <p:cNvSpPr/>
          <p:nvPr/>
        </p:nvSpPr>
        <p:spPr>
          <a:xfrm>
            <a:off x="3011271" y="5395049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14" name="직선 화살표 연결선 7">
            <a:extLst>
              <a:ext uri="{FF2B5EF4-FFF2-40B4-BE49-F238E27FC236}">
                <a16:creationId xmlns:a16="http://schemas.microsoft.com/office/drawing/2014/main" id="{8773EAA4-0677-48AC-88E4-62D60259772C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3993655" y="1229006"/>
            <a:ext cx="1132436" cy="4220130"/>
          </a:xfrm>
          <a:prstGeom prst="straightConnector1">
            <a:avLst/>
          </a:prstGeom>
          <a:solidFill>
            <a:schemeClr val="bg1"/>
          </a:solidFill>
          <a:ln w="952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486EA0A-7F28-4DD5-9E6F-6A861079BDDD}"/>
              </a:ext>
            </a:extLst>
          </p:cNvPr>
          <p:cNvSpPr txBox="1"/>
          <p:nvPr/>
        </p:nvSpPr>
        <p:spPr>
          <a:xfrm>
            <a:off x="3306199" y="490342"/>
            <a:ext cx="36397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u="sng" dirty="0"/>
              <a:t>분석시작  </a:t>
            </a:r>
            <a:r>
              <a:rPr lang="ko-KR" altLang="en-US" sz="1400" dirty="0"/>
              <a:t>버튼을 클릭하면</a:t>
            </a:r>
            <a:endParaRPr lang="en-US" altLang="ko-KR" sz="1400" dirty="0"/>
          </a:p>
          <a:p>
            <a:r>
              <a:rPr lang="ko-KR" altLang="en-US" sz="1400" dirty="0"/>
              <a:t>업로드된 사진에 맞는 분리수거 지식 안내를 위한 페이지로 이동</a:t>
            </a:r>
            <a:r>
              <a:rPr lang="en-US" altLang="ko-KR" sz="1400" dirty="0"/>
              <a:t>(U_007)</a:t>
            </a:r>
            <a:endParaRPr lang="ko-KR" altLang="en-US" sz="1400" dirty="0"/>
          </a:p>
        </p:txBody>
      </p:sp>
      <p:cxnSp>
        <p:nvCxnSpPr>
          <p:cNvPr id="22" name="직선 화살표 연결선 7">
            <a:extLst>
              <a:ext uri="{FF2B5EF4-FFF2-40B4-BE49-F238E27FC236}">
                <a16:creationId xmlns:a16="http://schemas.microsoft.com/office/drawing/2014/main" id="{FA2D9BDA-92C7-42DB-9E99-53D2C68F97A9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668498" y="1214578"/>
            <a:ext cx="2055807" cy="3870606"/>
          </a:xfrm>
          <a:prstGeom prst="straightConnector1">
            <a:avLst/>
          </a:prstGeom>
          <a:solidFill>
            <a:schemeClr val="bg1"/>
          </a:solidFill>
          <a:ln w="952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F3546FC-0DDF-41FA-AA11-24ED127F025F}"/>
              </a:ext>
            </a:extLst>
          </p:cNvPr>
          <p:cNvSpPr txBox="1"/>
          <p:nvPr/>
        </p:nvSpPr>
        <p:spPr>
          <a:xfrm>
            <a:off x="398512" y="475914"/>
            <a:ext cx="25399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u="sng" dirty="0"/>
              <a:t>파일선택  </a:t>
            </a:r>
            <a:r>
              <a:rPr lang="ko-KR" altLang="en-US" sz="1400" dirty="0"/>
              <a:t>버튼을 클릭하면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업로드할 사진을 선택가능</a:t>
            </a:r>
          </a:p>
        </p:txBody>
      </p:sp>
    </p:spTree>
    <p:extLst>
      <p:ext uri="{BB962C8B-B14F-4D97-AF65-F5344CB8AC3E}">
        <p14:creationId xmlns:p14="http://schemas.microsoft.com/office/powerpoint/2010/main" val="3027128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U_007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포인트적립 버튼 클릭 시 메인페이지로 이동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700" dirty="0">
                <a:latin typeface="+mn-ea"/>
              </a:rPr>
              <a:t>업로드한 사진을 분석 후 결과를 안내해주는 페이지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포인트적립버튼 클릭 시 포인트가 적립되고 메인페이지로 이동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716808398"/>
              </p:ext>
            </p:extLst>
          </p:nvPr>
        </p:nvGraphicFramePr>
        <p:xfrm>
          <a:off x="7215188" y="4143375"/>
          <a:ext cx="1893316" cy="2606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업로드한 사진 보여줌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업로드한 사진의 분석결과를 알려줌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분석 결과에 따른 올바른 분리수거 방법 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4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포인트 적립 버튼 클릭 시 포인트가 적립되고 메인페이지로 이동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/>
              <a:t>스마트 분리수거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사진분석 결과 확인</a:t>
            </a:r>
            <a:endParaRPr kumimoji="0"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D775A0-3399-44D5-BC11-1EDA5BAD35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044" y="1462209"/>
            <a:ext cx="5842323" cy="5085184"/>
          </a:xfrm>
          <a:prstGeom prst="rect">
            <a:avLst/>
          </a:prstGeom>
        </p:spPr>
      </p:pic>
      <p:sp>
        <p:nvSpPr>
          <p:cNvPr id="12" name="타원 13">
            <a:extLst>
              <a:ext uri="{FF2B5EF4-FFF2-40B4-BE49-F238E27FC236}">
                <a16:creationId xmlns:a16="http://schemas.microsoft.com/office/drawing/2014/main" id="{C17BE2B5-65C9-40AF-B3BB-D4AEA306E80C}"/>
              </a:ext>
            </a:extLst>
          </p:cNvPr>
          <p:cNvSpPr/>
          <p:nvPr/>
        </p:nvSpPr>
        <p:spPr>
          <a:xfrm>
            <a:off x="2555776" y="3860785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" name="타원 13">
            <a:extLst>
              <a:ext uri="{FF2B5EF4-FFF2-40B4-BE49-F238E27FC236}">
                <a16:creationId xmlns:a16="http://schemas.microsoft.com/office/drawing/2014/main" id="{28DEBFFE-F312-4E22-910D-8075A5911EA8}"/>
              </a:ext>
            </a:extLst>
          </p:cNvPr>
          <p:cNvSpPr/>
          <p:nvPr/>
        </p:nvSpPr>
        <p:spPr>
          <a:xfrm>
            <a:off x="1196647" y="5028059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75F6706C-6FE8-446F-8B8D-76DFCD734F96}"/>
              </a:ext>
            </a:extLst>
          </p:cNvPr>
          <p:cNvSpPr/>
          <p:nvPr/>
        </p:nvSpPr>
        <p:spPr>
          <a:xfrm>
            <a:off x="1196647" y="5499694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8" name="타원 13">
            <a:extLst>
              <a:ext uri="{FF2B5EF4-FFF2-40B4-BE49-F238E27FC236}">
                <a16:creationId xmlns:a16="http://schemas.microsoft.com/office/drawing/2014/main" id="{14849B5D-27B0-4922-B384-6F37CD6857FA}"/>
              </a:ext>
            </a:extLst>
          </p:cNvPr>
          <p:cNvSpPr/>
          <p:nvPr/>
        </p:nvSpPr>
        <p:spPr>
          <a:xfrm>
            <a:off x="2384351" y="6056759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56E7501-5D08-4322-86EE-81A0DFA529D7}"/>
              </a:ext>
            </a:extLst>
          </p:cNvPr>
          <p:cNvSpPr txBox="1"/>
          <p:nvPr/>
        </p:nvSpPr>
        <p:spPr>
          <a:xfrm>
            <a:off x="3868840" y="3666321"/>
            <a:ext cx="2863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U_006</a:t>
            </a:r>
            <a:r>
              <a:rPr lang="ko-KR" altLang="en-US" sz="1400" b="1" dirty="0"/>
              <a:t>의 결과</a:t>
            </a:r>
            <a:endParaRPr lang="en-US" altLang="ko-KR" sz="1400" b="1" dirty="0"/>
          </a:p>
          <a:p>
            <a:r>
              <a:rPr lang="ko-KR" altLang="en-US" sz="1400" b="1" dirty="0"/>
              <a:t>파이썬 딥러닝 이미지 분석 모델 구축 </a:t>
            </a:r>
            <a:r>
              <a:rPr lang="en-US" altLang="ko-KR" sz="1400" b="1" dirty="0"/>
              <a:t>-&gt; </a:t>
            </a:r>
            <a:r>
              <a:rPr lang="ko-KR" altLang="en-US" sz="1400" b="1" dirty="0"/>
              <a:t>플라스크 서버연결 </a:t>
            </a:r>
            <a:r>
              <a:rPr lang="en-US" altLang="ko-KR" sz="1400" b="1" dirty="0"/>
              <a:t>-&gt;</a:t>
            </a:r>
          </a:p>
          <a:p>
            <a:r>
              <a:rPr lang="ko-KR" altLang="en-US" sz="1400" b="1" dirty="0"/>
              <a:t>업로드 된 사진표시</a:t>
            </a:r>
            <a:r>
              <a:rPr lang="en-US" altLang="ko-KR" sz="1400" b="1" dirty="0"/>
              <a:t>,</a:t>
            </a:r>
            <a:r>
              <a:rPr lang="ko-KR" altLang="en-US" sz="1400" b="1" dirty="0"/>
              <a:t> 그 사진의 분석 결과 및 그에 따른 방법 안내</a:t>
            </a:r>
            <a:endParaRPr lang="en-US" altLang="ko-KR" sz="1400" b="1" dirty="0"/>
          </a:p>
        </p:txBody>
      </p:sp>
    </p:spTree>
    <p:extLst>
      <p:ext uri="{BB962C8B-B14F-4D97-AF65-F5344CB8AC3E}">
        <p14:creationId xmlns:p14="http://schemas.microsoft.com/office/powerpoint/2010/main" val="4168428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U_008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반드시 포인트 적립 버튼을 클릭해야 포인트가 적립됨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700" dirty="0">
                <a:latin typeface="+mn-ea"/>
              </a:rPr>
              <a:t>포인트적립버튼 클릭시 적립된 포인트를 보여줌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152950996"/>
              </p:ext>
            </p:extLst>
          </p:nvPr>
        </p:nvGraphicFramePr>
        <p:xfrm>
          <a:off x="7215188" y="4143375"/>
          <a:ext cx="1893316" cy="2606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포인트적립버튼 클릭 시 포인트 적립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얼마나 적립되었는지 확인창을 띄움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(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누적포인트는 메인페이지나 회원정보페이지에서 확인가능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)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12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/>
              <a:t>스마트 분리수거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포인트 적립</a:t>
            </a:r>
            <a:endParaRPr kumimoji="0"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07A70A-2CFB-4817-A7B6-E1460DC6F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59" y="1263247"/>
            <a:ext cx="5328593" cy="5176812"/>
          </a:xfrm>
          <a:prstGeom prst="rect">
            <a:avLst/>
          </a:prstGeom>
        </p:spPr>
      </p:pic>
      <p:sp>
        <p:nvSpPr>
          <p:cNvPr id="12" name="타원 13">
            <a:extLst>
              <a:ext uri="{FF2B5EF4-FFF2-40B4-BE49-F238E27FC236}">
                <a16:creationId xmlns:a16="http://schemas.microsoft.com/office/drawing/2014/main" id="{1F3A1552-D1CA-4F96-8943-38042FE9EF42}"/>
              </a:ext>
            </a:extLst>
          </p:cNvPr>
          <p:cNvSpPr/>
          <p:nvPr/>
        </p:nvSpPr>
        <p:spPr>
          <a:xfrm>
            <a:off x="2411760" y="5805264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" name="타원 13">
            <a:extLst>
              <a:ext uri="{FF2B5EF4-FFF2-40B4-BE49-F238E27FC236}">
                <a16:creationId xmlns:a16="http://schemas.microsoft.com/office/drawing/2014/main" id="{CA57B868-CDBD-4A3E-8CF2-8D6B3520E61D}"/>
              </a:ext>
            </a:extLst>
          </p:cNvPr>
          <p:cNvSpPr/>
          <p:nvPr/>
        </p:nvSpPr>
        <p:spPr>
          <a:xfrm>
            <a:off x="1781736" y="1165199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14" name="직선 화살표 연결선 7">
            <a:extLst>
              <a:ext uri="{FF2B5EF4-FFF2-40B4-BE49-F238E27FC236}">
                <a16:creationId xmlns:a16="http://schemas.microsoft.com/office/drawing/2014/main" id="{3F0C009C-8BA0-4DFF-B9F3-22EF0AEBCBCA}"/>
              </a:ext>
            </a:extLst>
          </p:cNvPr>
          <p:cNvCxnSpPr>
            <a:cxnSpLocks/>
          </p:cNvCxnSpPr>
          <p:nvPr/>
        </p:nvCxnSpPr>
        <p:spPr>
          <a:xfrm flipH="1">
            <a:off x="3316603" y="4131763"/>
            <a:ext cx="916467" cy="1824182"/>
          </a:xfrm>
          <a:prstGeom prst="straightConnector1">
            <a:avLst/>
          </a:prstGeom>
          <a:solidFill>
            <a:schemeClr val="bg1"/>
          </a:solidFill>
          <a:ln w="952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75D3114-E5D5-4555-A38B-8B2E78B73F31}"/>
              </a:ext>
            </a:extLst>
          </p:cNvPr>
          <p:cNvSpPr txBox="1"/>
          <p:nvPr/>
        </p:nvSpPr>
        <p:spPr>
          <a:xfrm>
            <a:off x="4233070" y="3734690"/>
            <a:ext cx="26839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u="sng" dirty="0"/>
              <a:t>포인트 적립 </a:t>
            </a:r>
            <a:r>
              <a:rPr lang="ko-KR" altLang="en-US" sz="1400" dirty="0"/>
              <a:t>버튼을 클릭하면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포인트가 </a:t>
            </a:r>
            <a:r>
              <a:rPr lang="en-US" altLang="ko-KR" sz="1400" dirty="0"/>
              <a:t>10p</a:t>
            </a:r>
            <a:r>
              <a:rPr lang="ko-KR" altLang="en-US" sz="1400" dirty="0"/>
              <a:t>씩 적립됨</a:t>
            </a:r>
          </a:p>
        </p:txBody>
      </p:sp>
      <p:cxnSp>
        <p:nvCxnSpPr>
          <p:cNvPr id="21" name="직선 화살표 연결선 7">
            <a:extLst>
              <a:ext uri="{FF2B5EF4-FFF2-40B4-BE49-F238E27FC236}">
                <a16:creationId xmlns:a16="http://schemas.microsoft.com/office/drawing/2014/main" id="{0A584580-B63B-47DE-BB42-4389AA4F66E1}"/>
              </a:ext>
            </a:extLst>
          </p:cNvPr>
          <p:cNvCxnSpPr>
            <a:cxnSpLocks/>
            <a:stCxn id="18" idx="0"/>
          </p:cNvCxnSpPr>
          <p:nvPr/>
        </p:nvCxnSpPr>
        <p:spPr>
          <a:xfrm flipH="1" flipV="1">
            <a:off x="3995936" y="1930693"/>
            <a:ext cx="1579101" cy="1803997"/>
          </a:xfrm>
          <a:prstGeom prst="straightConnector1">
            <a:avLst/>
          </a:prstGeom>
          <a:solidFill>
            <a:schemeClr val="bg1"/>
          </a:solidFill>
          <a:ln w="952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935461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U_009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검색 기능을 통해 자판기 위치 확인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700" dirty="0">
                <a:latin typeface="+mn-ea"/>
              </a:rPr>
              <a:t>분리수거 자판기위치 안내 페이지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전국규모로 안내함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검색기능을 통해 자신의 지역에 있는 분리수거 자판기 위치 확인 가능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1150608937"/>
              </p:ext>
            </p:extLst>
          </p:nvPr>
        </p:nvGraphicFramePr>
        <p:xfrm>
          <a:off x="7215188" y="4143375"/>
          <a:ext cx="1893316" cy="2606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지도 상의 마크를 통해 어느 위치인지 확인 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자신의 지역을 검색할 경우 지역에 관련된 자판기 정보와 그  지역 지도를 보여줌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검색 후 지역 내 자판기의 정확한 위치 확인 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/>
              <a:t>스마트 분리수거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쓰레기통 위치 지도</a:t>
            </a:r>
            <a:endParaRPr kumimoji="0"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5044" y="919195"/>
            <a:ext cx="3542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내 주변 지역의 </a:t>
            </a:r>
            <a:r>
              <a:rPr lang="ko-KR" altLang="en-US" sz="1400" b="1"/>
              <a:t>스마트 쓰레기통 위치 확인</a:t>
            </a:r>
            <a:endParaRPr lang="ko-KR" altLang="en-US" sz="1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F28E0F-F47A-4C3D-B5FE-A78789E185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554898"/>
            <a:ext cx="6913416" cy="44075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282374-6E6F-4886-8FAE-1D6D5E1B03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38" b="68193"/>
          <a:stretch/>
        </p:blipFill>
        <p:spPr>
          <a:xfrm>
            <a:off x="179511" y="687738"/>
            <a:ext cx="6913417" cy="1625028"/>
          </a:xfrm>
          <a:prstGeom prst="rect">
            <a:avLst/>
          </a:prstGeom>
        </p:spPr>
      </p:pic>
      <p:sp>
        <p:nvSpPr>
          <p:cNvPr id="13" name="타원 13">
            <a:extLst>
              <a:ext uri="{FF2B5EF4-FFF2-40B4-BE49-F238E27FC236}">
                <a16:creationId xmlns:a16="http://schemas.microsoft.com/office/drawing/2014/main" id="{E83364FE-4E5E-48A2-A5DD-CECCA870C1A9}"/>
              </a:ext>
            </a:extLst>
          </p:cNvPr>
          <p:cNvSpPr/>
          <p:nvPr/>
        </p:nvSpPr>
        <p:spPr>
          <a:xfrm>
            <a:off x="532312" y="2893019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2BE9818-D831-4E1E-B505-B72E78921375}"/>
              </a:ext>
            </a:extLst>
          </p:cNvPr>
          <p:cNvSpPr/>
          <p:nvPr/>
        </p:nvSpPr>
        <p:spPr>
          <a:xfrm>
            <a:off x="552503" y="3502168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8" name="타원 13">
            <a:extLst>
              <a:ext uri="{FF2B5EF4-FFF2-40B4-BE49-F238E27FC236}">
                <a16:creationId xmlns:a16="http://schemas.microsoft.com/office/drawing/2014/main" id="{B3182CE8-8496-4EBC-8E69-8C755238216B}"/>
              </a:ext>
            </a:extLst>
          </p:cNvPr>
          <p:cNvSpPr/>
          <p:nvPr/>
        </p:nvSpPr>
        <p:spPr>
          <a:xfrm>
            <a:off x="4671467" y="4257203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F90BD1-DC19-4C3C-84FA-979D407443FC}"/>
              </a:ext>
            </a:extLst>
          </p:cNvPr>
          <p:cNvSpPr txBox="1"/>
          <p:nvPr/>
        </p:nvSpPr>
        <p:spPr>
          <a:xfrm>
            <a:off x="1089080" y="2051156"/>
            <a:ext cx="5094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카카오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지도 </a:t>
            </a:r>
            <a:r>
              <a:rPr lang="en-US" altLang="ko-KR" sz="1400" b="1" dirty="0" err="1"/>
              <a:t>api</a:t>
            </a:r>
            <a:r>
              <a:rPr lang="ko-KR" altLang="en-US" sz="1400" b="1" dirty="0"/>
              <a:t> 호출 </a:t>
            </a:r>
            <a:r>
              <a:rPr lang="en-US" altLang="ko-KR" sz="1400" b="1" dirty="0"/>
              <a:t>-&gt; </a:t>
            </a:r>
            <a:r>
              <a:rPr lang="ko-KR" altLang="en-US" sz="1400" b="1" dirty="0"/>
              <a:t>분리수거자판기 위치 데이터 크롤링 </a:t>
            </a:r>
            <a:r>
              <a:rPr lang="en-US" altLang="ko-KR" sz="1400" b="1" dirty="0"/>
              <a:t>-&gt; </a:t>
            </a:r>
            <a:r>
              <a:rPr lang="ko-KR" altLang="en-US" sz="1400" b="1" dirty="0"/>
              <a:t>결과를 지도 상의 마크로 제시</a:t>
            </a:r>
            <a:endParaRPr lang="en-US" altLang="ko-KR" sz="1400" b="1" dirty="0"/>
          </a:p>
        </p:txBody>
      </p:sp>
    </p:spTree>
    <p:extLst>
      <p:ext uri="{BB962C8B-B14F-4D97-AF65-F5344CB8AC3E}">
        <p14:creationId xmlns:p14="http://schemas.microsoft.com/office/powerpoint/2010/main" val="4003312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U_010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로그인을 하지 않으면 사용할 수 없는 기능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700" dirty="0">
                <a:latin typeface="+mn-ea"/>
              </a:rPr>
              <a:t>가지고 있는 포인트로 후원할 수 있는 페이지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현재 포인트를 알려주고 그 포인트 내에서 후원 가능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후원완료 후 후원완료 알림창 띄움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224056394"/>
              </p:ext>
            </p:extLst>
          </p:nvPr>
        </p:nvGraphicFramePr>
        <p:xfrm>
          <a:off x="7215188" y="4143375"/>
          <a:ext cx="1893316" cy="21945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기부하고자 하는 포인트를 입력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버튼 클릭 시 후원기능 수행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후원 완료 알림창 띄움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/>
              <a:t>스마트 분리수거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후원</a:t>
            </a:r>
            <a:endParaRPr kumimoji="0"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6BA0EA-B454-42B5-BC78-ECCD842ABB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556792"/>
            <a:ext cx="6711202" cy="3929647"/>
          </a:xfrm>
          <a:prstGeom prst="rect">
            <a:avLst/>
          </a:prstGeom>
        </p:spPr>
      </p:pic>
      <p:sp>
        <p:nvSpPr>
          <p:cNvPr id="12" name="타원 13">
            <a:extLst>
              <a:ext uri="{FF2B5EF4-FFF2-40B4-BE49-F238E27FC236}">
                <a16:creationId xmlns:a16="http://schemas.microsoft.com/office/drawing/2014/main" id="{577ADCFF-2631-4921-8D49-F4AE76B2028F}"/>
              </a:ext>
            </a:extLst>
          </p:cNvPr>
          <p:cNvSpPr/>
          <p:nvPr/>
        </p:nvSpPr>
        <p:spPr>
          <a:xfrm>
            <a:off x="2296493" y="4293096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" name="타원 13">
            <a:extLst>
              <a:ext uri="{FF2B5EF4-FFF2-40B4-BE49-F238E27FC236}">
                <a16:creationId xmlns:a16="http://schemas.microsoft.com/office/drawing/2014/main" id="{7147D4CC-949E-4B54-A99F-9A0524D03C32}"/>
              </a:ext>
            </a:extLst>
          </p:cNvPr>
          <p:cNvSpPr/>
          <p:nvPr/>
        </p:nvSpPr>
        <p:spPr>
          <a:xfrm>
            <a:off x="2476749" y="4910948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D31DFBF-0C03-4C3A-9EEE-31FCEEBF18C1}"/>
              </a:ext>
            </a:extLst>
          </p:cNvPr>
          <p:cNvSpPr/>
          <p:nvPr/>
        </p:nvSpPr>
        <p:spPr>
          <a:xfrm>
            <a:off x="2096717" y="1860417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BC7C8F-BB85-470F-B115-E970ECC15EBD}"/>
              </a:ext>
            </a:extLst>
          </p:cNvPr>
          <p:cNvSpPr txBox="1"/>
          <p:nvPr/>
        </p:nvSpPr>
        <p:spPr>
          <a:xfrm>
            <a:off x="340981" y="5569762"/>
            <a:ext cx="35114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U_008</a:t>
            </a:r>
            <a:r>
              <a:rPr lang="ko-KR" altLang="en-US" sz="1400" b="1" dirty="0"/>
              <a:t>의 활용방안 </a:t>
            </a:r>
            <a:endParaRPr lang="en-US" altLang="ko-KR" sz="1400" b="1" dirty="0"/>
          </a:p>
          <a:p>
            <a:r>
              <a:rPr lang="ko-KR" altLang="en-US" sz="1400" b="1" dirty="0"/>
              <a:t>적립된 포인트 표시 후 그 한에서 포인트를 입력하면 자동 후원 서비스</a:t>
            </a:r>
            <a:endParaRPr lang="en-US" altLang="ko-KR" sz="1400" b="1" dirty="0"/>
          </a:p>
        </p:txBody>
      </p:sp>
      <p:cxnSp>
        <p:nvCxnSpPr>
          <p:cNvPr id="21" name="직선 화살표 연결선 7">
            <a:extLst>
              <a:ext uri="{FF2B5EF4-FFF2-40B4-BE49-F238E27FC236}">
                <a16:creationId xmlns:a16="http://schemas.microsoft.com/office/drawing/2014/main" id="{B5BD7FA9-C0E2-4B78-BA23-ADE014EF5B21}"/>
              </a:ext>
            </a:extLst>
          </p:cNvPr>
          <p:cNvCxnSpPr>
            <a:cxnSpLocks/>
          </p:cNvCxnSpPr>
          <p:nvPr/>
        </p:nvCxnSpPr>
        <p:spPr>
          <a:xfrm flipH="1">
            <a:off x="3275856" y="4569357"/>
            <a:ext cx="1002933" cy="341591"/>
          </a:xfrm>
          <a:prstGeom prst="straightConnector1">
            <a:avLst/>
          </a:prstGeom>
          <a:solidFill>
            <a:schemeClr val="bg1"/>
          </a:solidFill>
          <a:ln w="952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730E0AE-FAA7-454F-B0F0-02CC187456E3}"/>
              </a:ext>
            </a:extLst>
          </p:cNvPr>
          <p:cNvSpPr txBox="1"/>
          <p:nvPr/>
        </p:nvSpPr>
        <p:spPr>
          <a:xfrm>
            <a:off x="4278788" y="4172284"/>
            <a:ext cx="26839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u="sng" dirty="0"/>
              <a:t>Donate</a:t>
            </a:r>
            <a:r>
              <a:rPr lang="ko-KR" altLang="en-US" sz="1400" b="1" u="sng" dirty="0"/>
              <a:t> </a:t>
            </a:r>
            <a:r>
              <a:rPr lang="ko-KR" altLang="en-US" sz="1400" dirty="0"/>
              <a:t>버튼을 클릭하면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입력한 포인트만큼 후원</a:t>
            </a:r>
          </a:p>
        </p:txBody>
      </p:sp>
      <p:cxnSp>
        <p:nvCxnSpPr>
          <p:cNvPr id="23" name="직선 화살표 연결선 7">
            <a:extLst>
              <a:ext uri="{FF2B5EF4-FFF2-40B4-BE49-F238E27FC236}">
                <a16:creationId xmlns:a16="http://schemas.microsoft.com/office/drawing/2014/main" id="{32ABDE7D-13C7-477A-AE09-FA7D66091988}"/>
              </a:ext>
            </a:extLst>
          </p:cNvPr>
          <p:cNvCxnSpPr>
            <a:cxnSpLocks/>
            <a:stCxn id="22" idx="0"/>
          </p:cNvCxnSpPr>
          <p:nvPr/>
        </p:nvCxnSpPr>
        <p:spPr>
          <a:xfrm flipH="1" flipV="1">
            <a:off x="4041655" y="2368288"/>
            <a:ext cx="1579100" cy="1803996"/>
          </a:xfrm>
          <a:prstGeom prst="straightConnector1">
            <a:avLst/>
          </a:prstGeom>
          <a:solidFill>
            <a:schemeClr val="bg1"/>
          </a:solidFill>
          <a:ln w="952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794374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U_011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자세히 알아보기 버튼 클릭 시 종류별 올바른 분리수거 지식 안내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700" dirty="0">
                <a:latin typeface="+mn-ea"/>
              </a:rPr>
              <a:t>종류별 올바른 분리수거 방법 안내 페이지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종류에는 플라스틱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유리병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스티로폼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비닐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종이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캔</a:t>
            </a:r>
            <a:r>
              <a:rPr lang="en-US" altLang="ko-KR" sz="700" dirty="0">
                <a:latin typeface="+mn-ea"/>
              </a:rPr>
              <a:t>/</a:t>
            </a:r>
            <a:r>
              <a:rPr lang="ko-KR" altLang="en-US" sz="700" dirty="0">
                <a:latin typeface="+mn-ea"/>
              </a:rPr>
              <a:t>고철</a:t>
            </a:r>
            <a:r>
              <a:rPr lang="en-US" altLang="ko-KR" sz="700" dirty="0">
                <a:latin typeface="+mn-ea"/>
              </a:rPr>
              <a:t>,  </a:t>
            </a:r>
            <a:r>
              <a:rPr lang="ko-KR" altLang="en-US" sz="700" dirty="0">
                <a:latin typeface="+mn-ea"/>
              </a:rPr>
              <a:t>음식물쓰레기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가연성용기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영수증</a:t>
            </a:r>
            <a:r>
              <a:rPr lang="en-US" altLang="ko-KR" sz="700" dirty="0">
                <a:latin typeface="+mn-ea"/>
              </a:rPr>
              <a:t>/</a:t>
            </a:r>
            <a:r>
              <a:rPr lang="ko-KR" altLang="en-US" sz="700" dirty="0">
                <a:latin typeface="+mn-ea"/>
              </a:rPr>
              <a:t>택배주문서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의약품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폐건전지</a:t>
            </a:r>
            <a:r>
              <a:rPr lang="en-US" altLang="ko-KR" sz="700" dirty="0">
                <a:latin typeface="+mn-ea"/>
              </a:rPr>
              <a:t>/</a:t>
            </a:r>
            <a:r>
              <a:rPr lang="ko-KR" altLang="en-US" sz="700" dirty="0">
                <a:latin typeface="+mn-ea"/>
              </a:rPr>
              <a:t>폐형광등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대형폐기물이 있음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3624582820"/>
              </p:ext>
            </p:extLst>
          </p:nvPr>
        </p:nvGraphicFramePr>
        <p:xfrm>
          <a:off x="7215188" y="4143375"/>
          <a:ext cx="1893316" cy="2331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자세히 알아보기 버튼 클릭 시 종류별 올바른 분리수거 지식 안내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/>
              <a:t>스마트 분리수거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올바른 재활용 방법 확인</a:t>
            </a:r>
            <a:endParaRPr kumimoji="0" 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404664"/>
            <a:ext cx="6249832" cy="6022940"/>
          </a:xfrm>
          <a:prstGeom prst="rect">
            <a:avLst/>
          </a:prstGeom>
        </p:spPr>
      </p:pic>
      <p:sp>
        <p:nvSpPr>
          <p:cNvPr id="12" name="타원 13">
            <a:extLst>
              <a:ext uri="{FF2B5EF4-FFF2-40B4-BE49-F238E27FC236}">
                <a16:creationId xmlns:a16="http://schemas.microsoft.com/office/drawing/2014/main" id="{C5E6E183-2CF3-40B6-82EB-1FC343555422}"/>
              </a:ext>
            </a:extLst>
          </p:cNvPr>
          <p:cNvSpPr/>
          <p:nvPr/>
        </p:nvSpPr>
        <p:spPr>
          <a:xfrm>
            <a:off x="539552" y="4077072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11" name="직선 화살표 연결선 7">
            <a:extLst>
              <a:ext uri="{FF2B5EF4-FFF2-40B4-BE49-F238E27FC236}">
                <a16:creationId xmlns:a16="http://schemas.microsoft.com/office/drawing/2014/main" id="{A198B8DE-E634-4B08-A92B-290AF28A462D}"/>
              </a:ext>
            </a:extLst>
          </p:cNvPr>
          <p:cNvCxnSpPr/>
          <p:nvPr/>
        </p:nvCxnSpPr>
        <p:spPr>
          <a:xfrm flipH="1" flipV="1">
            <a:off x="2316135" y="4365104"/>
            <a:ext cx="695136" cy="576138"/>
          </a:xfrm>
          <a:prstGeom prst="straightConnector1">
            <a:avLst/>
          </a:prstGeom>
          <a:solidFill>
            <a:schemeClr val="bg1"/>
          </a:solidFill>
          <a:ln w="952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B08FDC3-E356-441F-8151-D7538FE6F4AC}"/>
              </a:ext>
            </a:extLst>
          </p:cNvPr>
          <p:cNvSpPr txBox="1"/>
          <p:nvPr/>
        </p:nvSpPr>
        <p:spPr>
          <a:xfrm>
            <a:off x="3106830" y="4941242"/>
            <a:ext cx="30493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u="sng" dirty="0"/>
              <a:t>자세히 알아보기  </a:t>
            </a:r>
            <a:r>
              <a:rPr lang="ko-KR" altLang="en-US" sz="1400" dirty="0"/>
              <a:t>버튼을 통해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종류별 올바른 분리수거 지식 안내</a:t>
            </a:r>
          </a:p>
        </p:txBody>
      </p:sp>
    </p:spTree>
    <p:extLst>
      <p:ext uri="{BB962C8B-B14F-4D97-AF65-F5344CB8AC3E}">
        <p14:creationId xmlns:p14="http://schemas.microsoft.com/office/powerpoint/2010/main" val="2685144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U_012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이 후 관련 사이트들과 협업을 통해 회원들의 적립된 포인트로 할인혜택을 받을 수 있게 할 예정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700" dirty="0">
                <a:latin typeface="+mn-ea"/>
              </a:rPr>
              <a:t>업사이클링 관련 사이트 소개 페이지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방문하기 버튼을 통해 사이트 접속 가능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554103076"/>
              </p:ext>
            </p:extLst>
          </p:nvPr>
        </p:nvGraphicFramePr>
        <p:xfrm>
          <a:off x="7215188" y="4143375"/>
          <a:ext cx="1893316" cy="2164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>
                          <a:latin typeface="+mn-ea"/>
                        </a:rPr>
                        <a:t>방문하기 버튼을 통해 사이트 접속 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16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/>
              <a:t>스마트 분리수거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 err="1"/>
              <a:t>업사이클링</a:t>
            </a:r>
            <a:r>
              <a:rPr kumimoji="0" lang="ko-KR" altLang="en-US" dirty="0"/>
              <a:t> 소개</a:t>
            </a:r>
            <a:endParaRPr kumimoji="0" 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548680"/>
            <a:ext cx="6493893" cy="5909516"/>
          </a:xfrm>
          <a:prstGeom prst="rect">
            <a:avLst/>
          </a:prstGeom>
        </p:spPr>
      </p:pic>
      <p:sp>
        <p:nvSpPr>
          <p:cNvPr id="13" name="타원 13">
            <a:extLst>
              <a:ext uri="{FF2B5EF4-FFF2-40B4-BE49-F238E27FC236}">
                <a16:creationId xmlns:a16="http://schemas.microsoft.com/office/drawing/2014/main" id="{BD13B3E6-99E5-4FF3-8150-176568C22B79}"/>
              </a:ext>
            </a:extLst>
          </p:cNvPr>
          <p:cNvSpPr/>
          <p:nvPr/>
        </p:nvSpPr>
        <p:spPr>
          <a:xfrm>
            <a:off x="384911" y="5517232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11" name="직선 화살표 연결선 7">
            <a:extLst>
              <a:ext uri="{FF2B5EF4-FFF2-40B4-BE49-F238E27FC236}">
                <a16:creationId xmlns:a16="http://schemas.microsoft.com/office/drawing/2014/main" id="{EA16DB7A-809F-4D6E-88C5-CDC6AA9E6496}"/>
              </a:ext>
            </a:extLst>
          </p:cNvPr>
          <p:cNvCxnSpPr>
            <a:cxnSpLocks/>
          </p:cNvCxnSpPr>
          <p:nvPr/>
        </p:nvCxnSpPr>
        <p:spPr>
          <a:xfrm flipH="1" flipV="1">
            <a:off x="1187625" y="5805264"/>
            <a:ext cx="504055" cy="144016"/>
          </a:xfrm>
          <a:prstGeom prst="straightConnector1">
            <a:avLst/>
          </a:prstGeom>
          <a:solidFill>
            <a:schemeClr val="bg1"/>
          </a:solidFill>
          <a:ln w="952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17F5DD1-C0B3-4489-A0A1-1332DE963BFE}"/>
              </a:ext>
            </a:extLst>
          </p:cNvPr>
          <p:cNvSpPr txBox="1"/>
          <p:nvPr/>
        </p:nvSpPr>
        <p:spPr>
          <a:xfrm>
            <a:off x="1695128" y="5719532"/>
            <a:ext cx="35428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err="1"/>
              <a:t>업사이클링</a:t>
            </a:r>
            <a:r>
              <a:rPr lang="ko-KR" altLang="en-US" sz="1400" b="1" dirty="0"/>
              <a:t> 관련 사이트를 안내하고</a:t>
            </a:r>
            <a:endParaRPr lang="en-US" altLang="ko-KR" sz="1400" b="1" dirty="0"/>
          </a:p>
          <a:p>
            <a:endParaRPr lang="en-US" altLang="ko-KR" sz="1400" b="1" dirty="0"/>
          </a:p>
          <a:p>
            <a:r>
              <a:rPr lang="ko-KR" altLang="en-US" sz="1400" b="1" dirty="0">
                <a:solidFill>
                  <a:srgbClr val="FF0000"/>
                </a:solidFill>
              </a:rPr>
              <a:t>방문하기</a:t>
            </a:r>
            <a:r>
              <a:rPr lang="ko-KR" altLang="en-US" sz="1400" b="1" dirty="0"/>
              <a:t> 버튼을 통해 사이트 접속 가능</a:t>
            </a:r>
            <a:endParaRPr lang="en-US" altLang="ko-KR" sz="1400" b="1" dirty="0"/>
          </a:p>
        </p:txBody>
      </p:sp>
    </p:spTree>
    <p:extLst>
      <p:ext uri="{BB962C8B-B14F-4D97-AF65-F5344CB8AC3E}">
        <p14:creationId xmlns:p14="http://schemas.microsoft.com/office/powerpoint/2010/main" val="2594284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문서 이력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>
          <a:xfrm>
            <a:off x="3214678" y="928670"/>
            <a:ext cx="5429288" cy="3224281"/>
          </a:xfrm>
        </p:spPr>
        <p:txBody>
          <a:bodyPr/>
          <a:lstStyle/>
          <a:p>
            <a:r>
              <a:rPr lang="en-US" altLang="ko-KR" dirty="0"/>
              <a:t>2020.10.20 </a:t>
            </a:r>
            <a:r>
              <a:rPr lang="ko-KR" altLang="en-US" dirty="0"/>
              <a:t>초안</a:t>
            </a:r>
            <a:endParaRPr lang="en-US" altLang="ko-KR" dirty="0"/>
          </a:p>
          <a:p>
            <a:r>
              <a:rPr lang="en-US" altLang="ko-KR" dirty="0"/>
              <a:t>2020.10.21 </a:t>
            </a:r>
            <a:r>
              <a:rPr lang="ko-KR" altLang="en-US" dirty="0"/>
              <a:t>디자인 적용</a:t>
            </a:r>
            <a:endParaRPr lang="en-US" altLang="ko-KR" dirty="0"/>
          </a:p>
          <a:p>
            <a:r>
              <a:rPr lang="en-US" altLang="ko-KR" dirty="0"/>
              <a:t>2020.10.23 </a:t>
            </a:r>
            <a:r>
              <a:rPr lang="ko-KR" altLang="en-US" dirty="0"/>
              <a:t>디자인 수정</a:t>
            </a:r>
            <a:endParaRPr lang="en-US" altLang="ko-KR" dirty="0"/>
          </a:p>
          <a:p>
            <a:r>
              <a:rPr lang="en-US" altLang="ko-KR" dirty="0"/>
              <a:t>2020.11.09 </a:t>
            </a:r>
            <a:r>
              <a:rPr lang="ko-KR" altLang="en-US" dirty="0"/>
              <a:t>시나리오 수정에 따른 설계 추가</a:t>
            </a:r>
            <a:endParaRPr lang="en-US" altLang="ko-KR" dirty="0"/>
          </a:p>
          <a:p>
            <a:r>
              <a:rPr lang="en-US" altLang="ko-KR" dirty="0"/>
              <a:t>2020.11.18</a:t>
            </a:r>
            <a:r>
              <a:rPr lang="ko-KR" altLang="en-US" dirty="0"/>
              <a:t> 시나리오 수정에 따른 설계 추가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이미지 분석을 이용한</a:t>
            </a:r>
            <a:endParaRPr lang="en-US" altLang="ko-KR" dirty="0"/>
          </a:p>
          <a:p>
            <a:r>
              <a:rPr lang="ko-KR" altLang="en-US" dirty="0"/>
              <a:t>스마트 분리수거 </a:t>
            </a:r>
            <a:endParaRPr lang="en-US" altLang="ko-KR" dirty="0"/>
          </a:p>
          <a:p>
            <a:r>
              <a:rPr lang="ko-KR" altLang="en-US" dirty="0"/>
              <a:t>웹사이트 개발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A91FC48-8A96-4FB9-BA72-0388FB2898FB}" type="slidenum">
              <a:rPr lang="ko-KR" altLang="en-US" smtClean="0"/>
              <a:pPr>
                <a:defRPr/>
              </a:pPr>
              <a:t>2</a:t>
            </a:fld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740352" y="189015"/>
            <a:ext cx="1251250" cy="306467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200" b="1" dirty="0">
                <a:solidFill>
                  <a:srgbClr val="C00000"/>
                </a:solidFill>
                <a:latin typeface="나눔고딕 Bold" pitchFamily="50" charset="-127"/>
                <a:ea typeface="나눔고딕 Bold" pitchFamily="50" charset="-127"/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865999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제목 3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서비스 흐름도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46" name="직선 연결선 45"/>
          <p:cNvCxnSpPr>
            <a:cxnSpLocks/>
            <a:endCxn id="13" idx="1"/>
          </p:cNvCxnSpPr>
          <p:nvPr/>
        </p:nvCxnSpPr>
        <p:spPr>
          <a:xfrm>
            <a:off x="4663016" y="2167291"/>
            <a:ext cx="61619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>
            <a:cxnSpLocks/>
            <a:stCxn id="3" idx="2"/>
            <a:endCxn id="17" idx="0"/>
          </p:cNvCxnSpPr>
          <p:nvPr/>
        </p:nvCxnSpPr>
        <p:spPr>
          <a:xfrm flipH="1">
            <a:off x="3946999" y="3327811"/>
            <a:ext cx="1" cy="75065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>
            <a:cxnSpLocks/>
          </p:cNvCxnSpPr>
          <p:nvPr/>
        </p:nvCxnSpPr>
        <p:spPr>
          <a:xfrm flipH="1">
            <a:off x="3932328" y="1089441"/>
            <a:ext cx="29345" cy="156989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모서리가 둥근 직사각형 8"/>
          <p:cNvSpPr/>
          <p:nvPr/>
        </p:nvSpPr>
        <p:spPr>
          <a:xfrm>
            <a:off x="3313137" y="729441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SAVEUS </a:t>
            </a: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오픈</a:t>
            </a:r>
          </a:p>
        </p:txBody>
      </p:sp>
      <p:sp>
        <p:nvSpPr>
          <p:cNvPr id="10" name="모서리가 둥근 직사각형 9"/>
          <p:cNvSpPr/>
          <p:nvPr/>
        </p:nvSpPr>
        <p:spPr>
          <a:xfrm>
            <a:off x="3313136" y="1366963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회원가입</a:t>
            </a:r>
          </a:p>
        </p:txBody>
      </p:sp>
      <p:sp>
        <p:nvSpPr>
          <p:cNvPr id="11" name="모서리가 둥근 직사각형 10"/>
          <p:cNvSpPr/>
          <p:nvPr/>
        </p:nvSpPr>
        <p:spPr>
          <a:xfrm>
            <a:off x="3332848" y="2031324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로그인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279207" y="1987291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회원정보</a:t>
            </a:r>
          </a:p>
        </p:txBody>
      </p:sp>
      <p:sp>
        <p:nvSpPr>
          <p:cNvPr id="3" name="순서도: 판단 2"/>
          <p:cNvSpPr/>
          <p:nvPr/>
        </p:nvSpPr>
        <p:spPr>
          <a:xfrm>
            <a:off x="3113716" y="2634219"/>
            <a:ext cx="1666567" cy="693592"/>
          </a:xfrm>
          <a:prstGeom prst="flowChartDecision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메뉴선택</a:t>
            </a: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357543" y="4911884"/>
            <a:ext cx="1346879" cy="360000"/>
          </a:xfrm>
          <a:prstGeom prst="roundRect">
            <a:avLst/>
          </a:prstGeom>
          <a:solidFill>
            <a:srgbClr val="FFC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포인트 적립</a:t>
            </a:r>
          </a:p>
        </p:txBody>
      </p:sp>
      <p:sp>
        <p:nvSpPr>
          <p:cNvPr id="17" name="모서리가 둥근 직사각형 16"/>
          <p:cNvSpPr/>
          <p:nvPr/>
        </p:nvSpPr>
        <p:spPr>
          <a:xfrm>
            <a:off x="3273559" y="4078465"/>
            <a:ext cx="1346879" cy="58517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올바른 재활용 방법 안내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209614" y="3748693"/>
            <a:ext cx="1346879" cy="65827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사진분석 및</a:t>
            </a:r>
            <a:endParaRPr kumimoji="0" lang="en-US" altLang="ko-KR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결과 도출</a:t>
            </a:r>
          </a:p>
        </p:txBody>
      </p:sp>
      <p:sp>
        <p:nvSpPr>
          <p:cNvPr id="21" name="모서리가 둥근 직사각형 20"/>
          <p:cNvSpPr/>
          <p:nvPr/>
        </p:nvSpPr>
        <p:spPr>
          <a:xfrm>
            <a:off x="4411475" y="5261589"/>
            <a:ext cx="1517002" cy="58936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업사이클링 사이트 소개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6785892" y="2801015"/>
            <a:ext cx="1346879" cy="94767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스마트 분리수거 자판기 위치 안내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1205670" y="3734317"/>
            <a:ext cx="1346879" cy="7035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사진분석 및</a:t>
            </a:r>
            <a:endParaRPr kumimoji="0" lang="en-US" altLang="ko-KR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결과 도출</a:t>
            </a:r>
          </a:p>
        </p:txBody>
      </p:sp>
      <p:sp>
        <p:nvSpPr>
          <p:cNvPr id="27" name="모서리가 둥근 직사각형 26"/>
          <p:cNvSpPr/>
          <p:nvPr/>
        </p:nvSpPr>
        <p:spPr>
          <a:xfrm>
            <a:off x="1138814" y="6164944"/>
            <a:ext cx="1346879" cy="360000"/>
          </a:xfrm>
          <a:prstGeom prst="roundRect">
            <a:avLst/>
          </a:prstGeom>
          <a:solidFill>
            <a:srgbClr val="00B05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완료</a:t>
            </a:r>
          </a:p>
        </p:txBody>
      </p:sp>
      <p:cxnSp>
        <p:nvCxnSpPr>
          <p:cNvPr id="29" name="직선 연결선 28"/>
          <p:cNvCxnSpPr>
            <a:cxnSpLocks/>
            <a:stCxn id="55" idx="3"/>
            <a:endCxn id="3" idx="1"/>
          </p:cNvCxnSpPr>
          <p:nvPr/>
        </p:nvCxnSpPr>
        <p:spPr>
          <a:xfrm>
            <a:off x="2255911" y="2981015"/>
            <a:ext cx="85780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cxnSpLocks/>
            <a:endCxn id="21" idx="0"/>
          </p:cNvCxnSpPr>
          <p:nvPr/>
        </p:nvCxnSpPr>
        <p:spPr>
          <a:xfrm rot="16200000" flipH="1">
            <a:off x="3838971" y="3930584"/>
            <a:ext cx="2272316" cy="389693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모서리가 둥근 직사각형 53"/>
          <p:cNvSpPr/>
          <p:nvPr/>
        </p:nvSpPr>
        <p:spPr>
          <a:xfrm>
            <a:off x="2454865" y="5696580"/>
            <a:ext cx="1209253" cy="3600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후원하기</a:t>
            </a:r>
          </a:p>
        </p:txBody>
      </p:sp>
      <p:cxnSp>
        <p:nvCxnSpPr>
          <p:cNvPr id="56" name="꺾인 연결선 55"/>
          <p:cNvCxnSpPr>
            <a:cxnSpLocks/>
            <a:endCxn id="22" idx="1"/>
          </p:cNvCxnSpPr>
          <p:nvPr/>
        </p:nvCxnSpPr>
        <p:spPr>
          <a:xfrm>
            <a:off x="4780283" y="3004200"/>
            <a:ext cx="2005609" cy="270654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cxnSpLocks/>
            <a:stCxn id="21" idx="2"/>
            <a:endCxn id="27" idx="3"/>
          </p:cNvCxnSpPr>
          <p:nvPr/>
        </p:nvCxnSpPr>
        <p:spPr>
          <a:xfrm rot="5400000">
            <a:off x="3580839" y="4755806"/>
            <a:ext cx="493993" cy="2684283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꺾인 연결선 60"/>
          <p:cNvCxnSpPr>
            <a:cxnSpLocks/>
            <a:stCxn id="22" idx="2"/>
          </p:cNvCxnSpPr>
          <p:nvPr/>
        </p:nvCxnSpPr>
        <p:spPr>
          <a:xfrm rot="5400000">
            <a:off x="3674178" y="2570519"/>
            <a:ext cx="2606981" cy="4963328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꺾인 연결선 63"/>
          <p:cNvCxnSpPr>
            <a:stCxn id="54" idx="2"/>
            <a:endCxn id="27" idx="3"/>
          </p:cNvCxnSpPr>
          <p:nvPr/>
        </p:nvCxnSpPr>
        <p:spPr>
          <a:xfrm rot="5400000">
            <a:off x="2628411" y="5913863"/>
            <a:ext cx="288364" cy="573799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꺾인 연결선 67"/>
          <p:cNvCxnSpPr>
            <a:cxnSpLocks/>
          </p:cNvCxnSpPr>
          <p:nvPr/>
        </p:nvCxnSpPr>
        <p:spPr>
          <a:xfrm>
            <a:off x="3760490" y="5089067"/>
            <a:ext cx="654358" cy="45421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꺾인 연결선 69"/>
          <p:cNvCxnSpPr>
            <a:cxnSpLocks/>
          </p:cNvCxnSpPr>
          <p:nvPr/>
        </p:nvCxnSpPr>
        <p:spPr>
          <a:xfrm rot="16200000" flipH="1">
            <a:off x="2832033" y="5303471"/>
            <a:ext cx="414524" cy="345713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꺾인 연결선 35"/>
          <p:cNvCxnSpPr>
            <a:cxnSpLocks/>
            <a:stCxn id="18" idx="3"/>
            <a:endCxn id="16" idx="1"/>
          </p:cNvCxnSpPr>
          <p:nvPr/>
        </p:nvCxnSpPr>
        <p:spPr>
          <a:xfrm flipH="1">
            <a:off x="2357543" y="4077833"/>
            <a:ext cx="198950" cy="1014051"/>
          </a:xfrm>
          <a:prstGeom prst="bentConnector5">
            <a:avLst>
              <a:gd name="adj1" fmla="val -114903"/>
              <a:gd name="adj2" fmla="val 57354"/>
              <a:gd name="adj3" fmla="val 214903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모서리가 둥근 직사각형 54"/>
          <p:cNvSpPr/>
          <p:nvPr/>
        </p:nvSpPr>
        <p:spPr>
          <a:xfrm>
            <a:off x="683569" y="2801015"/>
            <a:ext cx="1572342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사진 촬영</a:t>
            </a:r>
            <a:r>
              <a:rPr kumimoji="0" lang="en-US" altLang="ko-KR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/</a:t>
            </a: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업로드</a:t>
            </a:r>
          </a:p>
        </p:txBody>
      </p:sp>
      <p:cxnSp>
        <p:nvCxnSpPr>
          <p:cNvPr id="74" name="꺾인 연결선 73"/>
          <p:cNvCxnSpPr>
            <a:cxnSpLocks/>
            <a:stCxn id="55" idx="2"/>
            <a:endCxn id="18" idx="1"/>
          </p:cNvCxnSpPr>
          <p:nvPr/>
        </p:nvCxnSpPr>
        <p:spPr>
          <a:xfrm rot="5400000">
            <a:off x="881268" y="3489361"/>
            <a:ext cx="916818" cy="260126"/>
          </a:xfrm>
          <a:prstGeom prst="bentConnector4">
            <a:avLst>
              <a:gd name="adj1" fmla="val 32050"/>
              <a:gd name="adj2" fmla="val 18788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003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메뉴구성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576107" y="1157269"/>
            <a:ext cx="134687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4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SAVEUS</a:t>
            </a:r>
            <a:endParaRPr kumimoji="0" lang="ko-KR" altLang="en-US" sz="14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1796366" y="1752581"/>
            <a:ext cx="134687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 err="1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메인화면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1796366" y="2288023"/>
            <a:ext cx="134687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스마트분리수거</a:t>
            </a: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785268" y="4127271"/>
            <a:ext cx="1478037" cy="683644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올바른 재활용법 </a:t>
            </a: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796366" y="5035369"/>
            <a:ext cx="1466939" cy="61049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분리수거 자판기 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797819" y="5740881"/>
            <a:ext cx="1478037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로그인</a:t>
            </a:r>
            <a:r>
              <a:rPr kumimoji="0" lang="en-US" altLang="ko-KR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/</a:t>
            </a: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회원가입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3635896" y="2322105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사진 업로드</a:t>
            </a:r>
          </a:p>
        </p:txBody>
      </p:sp>
      <p:sp>
        <p:nvSpPr>
          <p:cNvPr id="16" name="모서리가 둥근 직사각형 15"/>
          <p:cNvSpPr/>
          <p:nvPr/>
        </p:nvSpPr>
        <p:spPr>
          <a:xfrm>
            <a:off x="3600266" y="2790755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분리수거 안내</a:t>
            </a:r>
          </a:p>
        </p:txBody>
      </p:sp>
      <p:sp>
        <p:nvSpPr>
          <p:cNvPr id="27" name="모서리가 둥근 직사각형 26"/>
          <p:cNvSpPr/>
          <p:nvPr/>
        </p:nvSpPr>
        <p:spPr>
          <a:xfrm>
            <a:off x="3623390" y="5773485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로그인</a:t>
            </a:r>
            <a:r>
              <a:rPr kumimoji="0" lang="en-US" altLang="ko-KR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/</a:t>
            </a: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로그아웃</a:t>
            </a:r>
          </a:p>
        </p:txBody>
      </p:sp>
      <p:sp>
        <p:nvSpPr>
          <p:cNvPr id="28" name="모서리가 둥근 직사각형 27"/>
          <p:cNvSpPr/>
          <p:nvPr/>
        </p:nvSpPr>
        <p:spPr>
          <a:xfrm>
            <a:off x="3623390" y="6217985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회원가입</a:t>
            </a:r>
          </a:p>
        </p:txBody>
      </p:sp>
      <p:cxnSp>
        <p:nvCxnSpPr>
          <p:cNvPr id="9" name="꺾인 연결선 8"/>
          <p:cNvCxnSpPr>
            <a:stCxn id="3" idx="2"/>
            <a:endCxn id="14" idx="1"/>
          </p:cNvCxnSpPr>
          <p:nvPr/>
        </p:nvCxnSpPr>
        <p:spPr>
          <a:xfrm rot="16200000" flipH="1">
            <a:off x="-661080" y="3496067"/>
            <a:ext cx="4369527" cy="548272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꺾인 연결선 30"/>
          <p:cNvCxnSpPr>
            <a:stCxn id="11" idx="3"/>
            <a:endCxn id="16" idx="1"/>
          </p:cNvCxnSpPr>
          <p:nvPr/>
        </p:nvCxnSpPr>
        <p:spPr>
          <a:xfrm>
            <a:off x="3143244" y="2502109"/>
            <a:ext cx="457021" cy="46864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>
            <a:stCxn id="11" idx="3"/>
            <a:endCxn id="15" idx="1"/>
          </p:cNvCxnSpPr>
          <p:nvPr/>
        </p:nvCxnSpPr>
        <p:spPr>
          <a:xfrm flipV="1">
            <a:off x="3143245" y="2502105"/>
            <a:ext cx="492651" cy="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꺾인 연결선 42"/>
          <p:cNvCxnSpPr>
            <a:stCxn id="14" idx="3"/>
            <a:endCxn id="28" idx="1"/>
          </p:cNvCxnSpPr>
          <p:nvPr/>
        </p:nvCxnSpPr>
        <p:spPr>
          <a:xfrm>
            <a:off x="3275856" y="5954967"/>
            <a:ext cx="347534" cy="443018"/>
          </a:xfrm>
          <a:prstGeom prst="bentConnector3">
            <a:avLst>
              <a:gd name="adj1" fmla="val 6096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/>
          <p:cNvCxnSpPr>
            <a:stCxn id="14" idx="3"/>
            <a:endCxn id="27" idx="1"/>
          </p:cNvCxnSpPr>
          <p:nvPr/>
        </p:nvCxnSpPr>
        <p:spPr>
          <a:xfrm flipV="1">
            <a:off x="3275856" y="5953485"/>
            <a:ext cx="347534" cy="14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>
            <a:endCxn id="10" idx="1"/>
          </p:cNvCxnSpPr>
          <p:nvPr/>
        </p:nvCxnSpPr>
        <p:spPr>
          <a:xfrm>
            <a:off x="1253889" y="1966666"/>
            <a:ext cx="54247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1255343" y="2502812"/>
            <a:ext cx="54247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/>
          <p:nvPr/>
        </p:nvCxnSpPr>
        <p:spPr>
          <a:xfrm>
            <a:off x="1253888" y="4480491"/>
            <a:ext cx="54247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>
            <a:off x="1253888" y="5429166"/>
            <a:ext cx="54247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모서리가 둥근 직사각형 37"/>
          <p:cNvSpPr/>
          <p:nvPr/>
        </p:nvSpPr>
        <p:spPr>
          <a:xfrm>
            <a:off x="1782968" y="3303748"/>
            <a:ext cx="1346879" cy="428171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 err="1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캠페인소개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cxnSp>
        <p:nvCxnSpPr>
          <p:cNvPr id="39" name="직선 연결선 38"/>
          <p:cNvCxnSpPr/>
          <p:nvPr/>
        </p:nvCxnSpPr>
        <p:spPr>
          <a:xfrm>
            <a:off x="1255343" y="3517833"/>
            <a:ext cx="542477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모서리가 둥근 직사각형 53"/>
          <p:cNvSpPr/>
          <p:nvPr/>
        </p:nvSpPr>
        <p:spPr>
          <a:xfrm>
            <a:off x="3626638" y="3337830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사이트 안내</a:t>
            </a:r>
          </a:p>
        </p:txBody>
      </p:sp>
      <p:cxnSp>
        <p:nvCxnSpPr>
          <p:cNvPr id="55" name="꺾인 연결선 54"/>
          <p:cNvCxnSpPr>
            <a:stCxn id="38" idx="3"/>
            <a:endCxn id="54" idx="1"/>
          </p:cNvCxnSpPr>
          <p:nvPr/>
        </p:nvCxnSpPr>
        <p:spPr>
          <a:xfrm flipV="1">
            <a:off x="3129845" y="3517830"/>
            <a:ext cx="496791" cy="2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모서리가 둥근 직사각형 61"/>
          <p:cNvSpPr/>
          <p:nvPr/>
        </p:nvSpPr>
        <p:spPr>
          <a:xfrm>
            <a:off x="5409750" y="3337830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 err="1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사이트방문</a:t>
            </a:r>
            <a:endParaRPr kumimoji="0" lang="ko-KR" altLang="en-US" sz="1200" dirty="0">
              <a:solidFill>
                <a:prstClr val="black"/>
              </a:solidFill>
              <a:latin typeface="가는둥근제목체" pitchFamily="18" charset="-127"/>
              <a:ea typeface="가는둥근제목체" pitchFamily="18" charset="-127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3635896" y="1782106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후원하기</a:t>
            </a:r>
          </a:p>
        </p:txBody>
      </p:sp>
      <p:cxnSp>
        <p:nvCxnSpPr>
          <p:cNvPr id="65" name="직선 연결선 64"/>
          <p:cNvCxnSpPr>
            <a:stCxn id="54" idx="3"/>
            <a:endCxn id="62" idx="1"/>
          </p:cNvCxnSpPr>
          <p:nvPr/>
        </p:nvCxnSpPr>
        <p:spPr>
          <a:xfrm>
            <a:off x="4973517" y="3517830"/>
            <a:ext cx="43623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꺾인 연결선 49"/>
          <p:cNvCxnSpPr/>
          <p:nvPr/>
        </p:nvCxnSpPr>
        <p:spPr>
          <a:xfrm flipV="1">
            <a:off x="3139105" y="1958102"/>
            <a:ext cx="496791" cy="2"/>
          </a:xfrm>
          <a:prstGeom prst="bentConnector3">
            <a:avLst>
              <a:gd name="adj1" fmla="val 1581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88583366-D638-44F7-93E4-AC83EA76D8C4}"/>
              </a:ext>
            </a:extLst>
          </p:cNvPr>
          <p:cNvCxnSpPr>
            <a:cxnSpLocks/>
          </p:cNvCxnSpPr>
          <p:nvPr/>
        </p:nvCxnSpPr>
        <p:spPr>
          <a:xfrm flipV="1">
            <a:off x="3491880" y="5536199"/>
            <a:ext cx="965542" cy="417286"/>
          </a:xfrm>
          <a:prstGeom prst="bentConnector3">
            <a:avLst>
              <a:gd name="adj1" fmla="val -1298"/>
            </a:avLst>
          </a:prstGeom>
          <a:solidFill>
            <a:schemeClr val="bg1"/>
          </a:solidFill>
          <a:ln w="952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2" name="모서리가 둥근 직사각형 27">
            <a:extLst>
              <a:ext uri="{FF2B5EF4-FFF2-40B4-BE49-F238E27FC236}">
                <a16:creationId xmlns:a16="http://schemas.microsoft.com/office/drawing/2014/main" id="{59549D05-92F5-420F-BED6-0686F7C2C5C3}"/>
              </a:ext>
            </a:extLst>
          </p:cNvPr>
          <p:cNvSpPr/>
          <p:nvPr/>
        </p:nvSpPr>
        <p:spPr>
          <a:xfrm>
            <a:off x="3610486" y="5340617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회원정보</a:t>
            </a:r>
          </a:p>
        </p:txBody>
      </p:sp>
      <p:sp>
        <p:nvSpPr>
          <p:cNvPr id="57" name="모서리가 둥근 직사각형 27">
            <a:extLst>
              <a:ext uri="{FF2B5EF4-FFF2-40B4-BE49-F238E27FC236}">
                <a16:creationId xmlns:a16="http://schemas.microsoft.com/office/drawing/2014/main" id="{F6D44588-9918-4C73-999B-6E5DBD57E752}"/>
              </a:ext>
            </a:extLst>
          </p:cNvPr>
          <p:cNvSpPr/>
          <p:nvPr/>
        </p:nvSpPr>
        <p:spPr>
          <a:xfrm>
            <a:off x="5402711" y="2776345"/>
            <a:ext cx="1346879" cy="360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200" dirty="0">
                <a:solidFill>
                  <a:prstClr val="black"/>
                </a:solidFill>
                <a:latin typeface="가는둥근제목체" pitchFamily="18" charset="-127"/>
                <a:ea typeface="가는둥근제목체" pitchFamily="18" charset="-127"/>
              </a:rPr>
              <a:t>포인트 적립</a:t>
            </a:r>
          </a:p>
        </p:txBody>
      </p:sp>
      <p:cxnSp>
        <p:nvCxnSpPr>
          <p:cNvPr id="58" name="꺾인 연결선 49">
            <a:extLst>
              <a:ext uri="{FF2B5EF4-FFF2-40B4-BE49-F238E27FC236}">
                <a16:creationId xmlns:a16="http://schemas.microsoft.com/office/drawing/2014/main" id="{439EA6B2-3C3A-49F9-84F8-9F330A84B45F}"/>
              </a:ext>
            </a:extLst>
          </p:cNvPr>
          <p:cNvCxnSpPr/>
          <p:nvPr/>
        </p:nvCxnSpPr>
        <p:spPr>
          <a:xfrm flipV="1">
            <a:off x="4912593" y="2963496"/>
            <a:ext cx="496791" cy="2"/>
          </a:xfrm>
          <a:prstGeom prst="bentConnector3">
            <a:avLst>
              <a:gd name="adj1" fmla="val 1581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9548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1425D4-BF2C-461A-81DF-5B28178490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1"/>
          <a:stretch/>
        </p:blipFill>
        <p:spPr>
          <a:xfrm>
            <a:off x="69193" y="693620"/>
            <a:ext cx="7073197" cy="5544422"/>
          </a:xfrm>
          <a:prstGeom prst="rect">
            <a:avLst/>
          </a:prstGeom>
        </p:spPr>
      </p:pic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U_001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dirty="0"/>
              <a:t>분리수거 기능을 이용하려면 로그인 필요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en-US" altLang="ko-KR" dirty="0"/>
              <a:t>‘</a:t>
            </a:r>
            <a:r>
              <a:rPr lang="ko-KR" altLang="en-US" dirty="0"/>
              <a:t>후원하기</a:t>
            </a:r>
            <a:r>
              <a:rPr lang="en-US" altLang="ko-KR" dirty="0"/>
              <a:t>’</a:t>
            </a:r>
            <a:r>
              <a:rPr lang="ko-KR" altLang="en-US" dirty="0"/>
              <a:t>기능을 실행하기 위해서는 로그인이 필요</a:t>
            </a:r>
            <a:endParaRPr lang="en-US" altLang="ko-KR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sz="800" dirty="0">
                <a:latin typeface="+mn-ea"/>
              </a:rPr>
              <a:t>웹 사이트 접속 시 보이는 홈페이지</a:t>
            </a:r>
            <a:r>
              <a:rPr lang="en-US" altLang="ko-KR" sz="800" dirty="0">
                <a:latin typeface="+mn-ea"/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ko-KR" altLang="en-US" sz="800" dirty="0">
                <a:latin typeface="+mn-ea"/>
              </a:rPr>
              <a:t>로그인</a:t>
            </a:r>
            <a:r>
              <a:rPr lang="en-US" altLang="ko-KR" sz="800" dirty="0">
                <a:latin typeface="+mn-ea"/>
              </a:rPr>
              <a:t>/</a:t>
            </a:r>
            <a:r>
              <a:rPr lang="ko-KR" altLang="en-US" sz="800" dirty="0">
                <a:latin typeface="+mn-ea"/>
              </a:rPr>
              <a:t>회원가입을 할 수 있는 버튼 존재</a:t>
            </a:r>
            <a:endParaRPr lang="en-US" altLang="ko-KR" sz="800" dirty="0"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800" dirty="0">
                <a:latin typeface="+mn-ea"/>
              </a:rPr>
              <a:t>더알아보기를 통해 캠페인을 소개하는 페이지로 갈 수 있음</a:t>
            </a:r>
            <a:endParaRPr lang="en-US" altLang="ko-KR" sz="800" dirty="0"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800" dirty="0">
                <a:latin typeface="+mn-ea"/>
              </a:rPr>
              <a:t>후원하기를 통해 후원할 수 있는 페이지로 갈 수 있음</a:t>
            </a:r>
            <a:endParaRPr lang="en-US" altLang="ko-KR" sz="800" dirty="0">
              <a:latin typeface="+mn-ea"/>
            </a:endParaRPr>
          </a:p>
          <a:p>
            <a:pPr indent="0">
              <a:buNone/>
            </a:pPr>
            <a:endParaRPr lang="en-US" altLang="ko-KR" sz="700" dirty="0">
              <a:latin typeface="+mn-ea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1959647142"/>
              </p:ext>
            </p:extLst>
          </p:nvPr>
        </p:nvGraphicFramePr>
        <p:xfrm>
          <a:off x="7215188" y="4143375"/>
          <a:ext cx="1893316" cy="24696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10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현재 로그인 전이므로 간단한 안내수행 로그인 이후 회원의 아이디와 포인트 확인가능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33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상단메뉴는 메인으로 갈 수 있는 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home, 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스마트 분리수거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, 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올바른 재활용법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, 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분리수거자판기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, 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캠페인 소개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, 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로그인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/ 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회원가입으로 구성됨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10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사진 분석을 위한 사진촬영 및 업로드 기능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(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로그인 이후 사용 가능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}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86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4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캠페인 소개 페이지로 이동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79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후원기능 페이지로 이동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(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로그인 이후 사용 가능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)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스마트 분리수거</a:t>
            </a:r>
            <a:r>
              <a:rPr kumimoji="0" lang="en-US" altLang="ko-KR" dirty="0"/>
              <a:t>	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홈페이지</a:t>
            </a:r>
            <a:endParaRPr kumimoji="0" lang="en-US" dirty="0"/>
          </a:p>
        </p:txBody>
      </p:sp>
      <p:sp>
        <p:nvSpPr>
          <p:cNvPr id="13" name="타원 13">
            <a:extLst>
              <a:ext uri="{FF2B5EF4-FFF2-40B4-BE49-F238E27FC236}">
                <a16:creationId xmlns:a16="http://schemas.microsoft.com/office/drawing/2014/main" id="{F422A38F-D78C-41CC-99E7-203514A6C41E}"/>
              </a:ext>
            </a:extLst>
          </p:cNvPr>
          <p:cNvSpPr/>
          <p:nvPr/>
        </p:nvSpPr>
        <p:spPr>
          <a:xfrm>
            <a:off x="971600" y="1268760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4" name="타원 17">
            <a:extLst>
              <a:ext uri="{FF2B5EF4-FFF2-40B4-BE49-F238E27FC236}">
                <a16:creationId xmlns:a16="http://schemas.microsoft.com/office/drawing/2014/main" id="{EB0B4897-6294-4F0D-9B1B-887983FA2B78}"/>
              </a:ext>
            </a:extLst>
          </p:cNvPr>
          <p:cNvSpPr/>
          <p:nvPr/>
        </p:nvSpPr>
        <p:spPr>
          <a:xfrm>
            <a:off x="1547664" y="2636912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AA4FDCCC-2ED2-4B58-AC83-088E0FAD7F49}"/>
              </a:ext>
            </a:extLst>
          </p:cNvPr>
          <p:cNvSpPr/>
          <p:nvPr/>
        </p:nvSpPr>
        <p:spPr>
          <a:xfrm>
            <a:off x="1842592" y="5805264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타원 17">
            <a:extLst>
              <a:ext uri="{FF2B5EF4-FFF2-40B4-BE49-F238E27FC236}">
                <a16:creationId xmlns:a16="http://schemas.microsoft.com/office/drawing/2014/main" id="{2A7317CB-C815-49C4-850E-547504A56959}"/>
              </a:ext>
            </a:extLst>
          </p:cNvPr>
          <p:cNvSpPr/>
          <p:nvPr/>
        </p:nvSpPr>
        <p:spPr>
          <a:xfrm>
            <a:off x="3347864" y="5805264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5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" name="타원 13">
            <a:extLst>
              <a:ext uri="{FF2B5EF4-FFF2-40B4-BE49-F238E27FC236}">
                <a16:creationId xmlns:a16="http://schemas.microsoft.com/office/drawing/2014/main" id="{9F970514-4180-418F-827A-AE0067966BC3}"/>
              </a:ext>
            </a:extLst>
          </p:cNvPr>
          <p:cNvSpPr/>
          <p:nvPr/>
        </p:nvSpPr>
        <p:spPr>
          <a:xfrm>
            <a:off x="5580112" y="986646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21" name="직선 화살표 연결선 9">
            <a:extLst>
              <a:ext uri="{FF2B5EF4-FFF2-40B4-BE49-F238E27FC236}">
                <a16:creationId xmlns:a16="http://schemas.microsoft.com/office/drawing/2014/main" id="{721D534D-C9A5-4F53-A84B-51D64BDE89FD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2526231" y="3041572"/>
            <a:ext cx="414116" cy="1172358"/>
          </a:xfrm>
          <a:prstGeom prst="straightConnector1">
            <a:avLst/>
          </a:prstGeom>
          <a:solidFill>
            <a:schemeClr val="bg1"/>
          </a:solidFill>
          <a:ln w="952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직선 화살표 연결선 9">
            <a:extLst>
              <a:ext uri="{FF2B5EF4-FFF2-40B4-BE49-F238E27FC236}">
                <a16:creationId xmlns:a16="http://schemas.microsoft.com/office/drawing/2014/main" id="{27236401-7A3A-4BE1-B178-71CD75EC896D}"/>
              </a:ext>
            </a:extLst>
          </p:cNvPr>
          <p:cNvCxnSpPr>
            <a:cxnSpLocks/>
          </p:cNvCxnSpPr>
          <p:nvPr/>
        </p:nvCxnSpPr>
        <p:spPr>
          <a:xfrm flipH="1" flipV="1">
            <a:off x="2627784" y="4521707"/>
            <a:ext cx="1015009" cy="1355566"/>
          </a:xfrm>
          <a:prstGeom prst="straightConnector1">
            <a:avLst/>
          </a:prstGeom>
          <a:solidFill>
            <a:schemeClr val="bg1"/>
          </a:solidFill>
          <a:ln w="9525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D85C0B1-1377-4443-84CE-857C577676ED}"/>
              </a:ext>
            </a:extLst>
          </p:cNvPr>
          <p:cNvSpPr txBox="1"/>
          <p:nvPr/>
        </p:nvSpPr>
        <p:spPr>
          <a:xfrm>
            <a:off x="1963416" y="4213930"/>
            <a:ext cx="1125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ko-KR" altLang="en-US" sz="1400" b="1" dirty="0">
                <a:solidFill>
                  <a:srgbClr val="FF0000"/>
                </a:solidFill>
              </a:rPr>
              <a:t>로그인 필요</a:t>
            </a:r>
            <a:endParaRPr lang="en-US" altLang="ko-KR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753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U_002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dirty="0"/>
              <a:t>비회원일 경우 회원가입창으로 이동 후 회원가입 필요</a:t>
            </a:r>
            <a:endParaRPr lang="en-US" altLang="ko-KR" dirty="0"/>
          </a:p>
          <a:p>
            <a:pPr marL="171450" indent="-171450">
              <a:buFontTx/>
              <a:buChar char="-"/>
            </a:pPr>
            <a:r>
              <a:rPr lang="ko-KR" altLang="en-US" dirty="0"/>
              <a:t>로그인 실패시 전체 초기화</a:t>
            </a:r>
          </a:p>
          <a:p>
            <a:pPr indent="0">
              <a:buNone/>
            </a:pPr>
            <a:endParaRPr lang="en-US" altLang="ko-KR" dirty="0"/>
          </a:p>
          <a:p>
            <a:pPr indent="0">
              <a:buNone/>
            </a:pPr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ko-KR" altLang="en-US" sz="700" dirty="0">
                <a:latin typeface="+mn-ea"/>
              </a:rPr>
              <a:t>로그인을 위한 아이디</a:t>
            </a:r>
            <a:r>
              <a:rPr lang="en-US" altLang="ko-KR" sz="700" dirty="0">
                <a:latin typeface="+mn-ea"/>
              </a:rPr>
              <a:t>/</a:t>
            </a:r>
            <a:r>
              <a:rPr lang="ko-KR" altLang="en-US" sz="700" dirty="0">
                <a:latin typeface="+mn-ea"/>
              </a:rPr>
              <a:t>비밀번호 입력</a:t>
            </a:r>
            <a:endParaRPr lang="en-US" altLang="ko-KR" sz="700" dirty="0"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700" dirty="0">
                <a:latin typeface="+mn-ea"/>
              </a:rPr>
              <a:t>신규회원일 경우 회원가입 페이지로 갈 수 있음</a:t>
            </a:r>
            <a:endParaRPr lang="en-US" altLang="ko-KR" sz="700" dirty="0">
              <a:latin typeface="+mn-ea"/>
            </a:endParaRPr>
          </a:p>
          <a:p>
            <a:pPr marL="171450" indent="-171450">
              <a:buFontTx/>
              <a:buChar char="-"/>
            </a:pPr>
            <a:endParaRPr lang="en-US" altLang="ko-KR" sz="700" dirty="0">
              <a:latin typeface="+mn-ea"/>
            </a:endParaRPr>
          </a:p>
          <a:p>
            <a:pPr marL="171450" indent="-171450">
              <a:buFontTx/>
              <a:buChar char="-"/>
            </a:pPr>
            <a:endParaRPr lang="ko-KR" altLang="en-US" sz="700" dirty="0">
              <a:latin typeface="+mn-ea"/>
            </a:endParaRP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1798190918"/>
              </p:ext>
            </p:extLst>
          </p:nvPr>
        </p:nvGraphicFramePr>
        <p:xfrm>
          <a:off x="7215188" y="4143375"/>
          <a:ext cx="1893316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아이디와 비밀번호 입력창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Login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버튼을 클릭하면 로그인 완료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(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로그인 성공 시 메인페이지로 이동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)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취소버튼 클릭시 전체 초기화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4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회원가입 기능이 필요할 경우 페이지로 이동하기 위함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/>
              <a:t>스마트 분리수거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로그인</a:t>
            </a:r>
            <a:endParaRPr kumimoji="0" 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79" y="722869"/>
            <a:ext cx="5976682" cy="5513037"/>
          </a:xfrm>
          <a:prstGeom prst="rect">
            <a:avLst/>
          </a:prstGeom>
        </p:spPr>
      </p:pic>
      <p:sp>
        <p:nvSpPr>
          <p:cNvPr id="11" name="타원 13">
            <a:extLst>
              <a:ext uri="{FF2B5EF4-FFF2-40B4-BE49-F238E27FC236}">
                <a16:creationId xmlns:a16="http://schemas.microsoft.com/office/drawing/2014/main" id="{6E05C9C0-415C-47C2-8B85-23D8C6E998F3}"/>
              </a:ext>
            </a:extLst>
          </p:cNvPr>
          <p:cNvSpPr/>
          <p:nvPr/>
        </p:nvSpPr>
        <p:spPr>
          <a:xfrm>
            <a:off x="2029253" y="3590674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타원 13">
            <a:extLst>
              <a:ext uri="{FF2B5EF4-FFF2-40B4-BE49-F238E27FC236}">
                <a16:creationId xmlns:a16="http://schemas.microsoft.com/office/drawing/2014/main" id="{ED69E51B-B185-4631-98F6-82524F550888}"/>
              </a:ext>
            </a:extLst>
          </p:cNvPr>
          <p:cNvSpPr/>
          <p:nvPr/>
        </p:nvSpPr>
        <p:spPr>
          <a:xfrm>
            <a:off x="3500720" y="4539609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" name="타원 13">
            <a:extLst>
              <a:ext uri="{FF2B5EF4-FFF2-40B4-BE49-F238E27FC236}">
                <a16:creationId xmlns:a16="http://schemas.microsoft.com/office/drawing/2014/main" id="{D6669D4A-91A9-45D9-BD24-AEA5DF10F35C}"/>
              </a:ext>
            </a:extLst>
          </p:cNvPr>
          <p:cNvSpPr/>
          <p:nvPr/>
        </p:nvSpPr>
        <p:spPr>
          <a:xfrm>
            <a:off x="2357478" y="4539609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7E191E2-134D-4C03-8E27-36A34C84C5AE}"/>
              </a:ext>
            </a:extLst>
          </p:cNvPr>
          <p:cNvSpPr/>
          <p:nvPr/>
        </p:nvSpPr>
        <p:spPr>
          <a:xfrm>
            <a:off x="2863807" y="5517232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345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U_003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중복 확인을 통해 아이디 중복 여부 확인</a:t>
            </a:r>
            <a:endParaRPr lang="en-US" altLang="ko-KR" dirty="0"/>
          </a:p>
          <a:p>
            <a:r>
              <a:rPr lang="ko-KR" altLang="en-US" dirty="0"/>
              <a:t>비밀번호가 다를 경우 비밀번호 경고 문구 표시</a:t>
            </a:r>
            <a:endParaRPr lang="en-US" altLang="ko-KR" dirty="0"/>
          </a:p>
          <a:p>
            <a:r>
              <a:rPr lang="ko-KR" altLang="en-US" dirty="0"/>
              <a:t>반드시 아이디</a:t>
            </a:r>
            <a:r>
              <a:rPr lang="en-US" altLang="ko-KR" dirty="0"/>
              <a:t>,  </a:t>
            </a:r>
            <a:r>
              <a:rPr lang="ko-KR" altLang="en-US" dirty="0"/>
              <a:t>비밀번호</a:t>
            </a:r>
            <a:r>
              <a:rPr lang="en-US" altLang="ko-KR" dirty="0"/>
              <a:t>,</a:t>
            </a:r>
            <a:r>
              <a:rPr lang="ko-KR" altLang="en-US" dirty="0"/>
              <a:t>이름은 반드시 입력해야 하는 항목</a:t>
            </a:r>
            <a:endParaRPr lang="en-US" altLang="ko-KR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700" dirty="0">
                <a:latin typeface="+mn-ea"/>
              </a:rPr>
              <a:t>회원가입을 위한 위한 페이지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아이디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비밀번호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이름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성별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생일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이메일 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전화번호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주소를 입력하고 </a:t>
            </a:r>
            <a:r>
              <a:rPr lang="en-US" altLang="ko-KR" sz="700" dirty="0">
                <a:latin typeface="+mn-ea"/>
              </a:rPr>
              <a:t>‘</a:t>
            </a:r>
            <a:r>
              <a:rPr lang="ko-KR" altLang="en-US" sz="700" dirty="0">
                <a:latin typeface="+mn-ea"/>
              </a:rPr>
              <a:t>가입</a:t>
            </a:r>
            <a:r>
              <a:rPr lang="en-US" altLang="ko-KR" sz="700" dirty="0">
                <a:latin typeface="+mn-ea"/>
              </a:rPr>
              <a:t>’</a:t>
            </a:r>
            <a:r>
              <a:rPr lang="ko-KR" altLang="en-US" sz="700" dirty="0">
                <a:latin typeface="+mn-ea"/>
              </a:rPr>
              <a:t>버튼을 누르면 회원가입할 수 있는 기능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441826940"/>
              </p:ext>
            </p:extLst>
          </p:nvPr>
        </p:nvGraphicFramePr>
        <p:xfrm>
          <a:off x="7215188" y="4143375"/>
          <a:ext cx="1893316" cy="24398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324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아이디 입력 후 버튼 클릭시 아이디 중복 여부 확인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4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비밀번호 입력창과 비밀번호 확인 입력창의 값이 다를 경우 경고문구 표시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44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생일은 년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, 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월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,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일로 구분하여 표시하되 년도는 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2020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기준 </a:t>
                      </a:r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100</a:t>
                      </a: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년 전까지 표시됨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324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4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가입 버튼을 클릭시 회원가입 기능 완료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253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5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취소버튼 클릭시 전체 초기화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/>
              <a:t>스마트 분리수거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회원가입</a:t>
            </a:r>
            <a:endParaRPr kumimoji="0"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8E2E1C-5586-44B3-91D2-364B20E75E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687738"/>
            <a:ext cx="6637882" cy="5197421"/>
          </a:xfrm>
          <a:prstGeom prst="rect">
            <a:avLst/>
          </a:prstGeom>
        </p:spPr>
      </p:pic>
      <p:sp>
        <p:nvSpPr>
          <p:cNvPr id="21" name="타원 13">
            <a:extLst>
              <a:ext uri="{FF2B5EF4-FFF2-40B4-BE49-F238E27FC236}">
                <a16:creationId xmlns:a16="http://schemas.microsoft.com/office/drawing/2014/main" id="{8D52A9EA-5374-4431-BA1A-80CB4D409523}"/>
              </a:ext>
            </a:extLst>
          </p:cNvPr>
          <p:cNvSpPr/>
          <p:nvPr/>
        </p:nvSpPr>
        <p:spPr>
          <a:xfrm>
            <a:off x="5686336" y="1165199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타원 13">
            <a:extLst>
              <a:ext uri="{FF2B5EF4-FFF2-40B4-BE49-F238E27FC236}">
                <a16:creationId xmlns:a16="http://schemas.microsoft.com/office/drawing/2014/main" id="{E0B81CE8-70E3-4352-A345-B67F48A1596A}"/>
              </a:ext>
            </a:extLst>
          </p:cNvPr>
          <p:cNvSpPr/>
          <p:nvPr/>
        </p:nvSpPr>
        <p:spPr>
          <a:xfrm>
            <a:off x="1379384" y="3824858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타원 13">
            <a:extLst>
              <a:ext uri="{FF2B5EF4-FFF2-40B4-BE49-F238E27FC236}">
                <a16:creationId xmlns:a16="http://schemas.microsoft.com/office/drawing/2014/main" id="{7A5E4926-62F8-4939-B101-A014DF81A031}"/>
              </a:ext>
            </a:extLst>
          </p:cNvPr>
          <p:cNvSpPr/>
          <p:nvPr/>
        </p:nvSpPr>
        <p:spPr>
          <a:xfrm>
            <a:off x="1395607" y="2668619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5" name="타원 13">
            <a:extLst>
              <a:ext uri="{FF2B5EF4-FFF2-40B4-BE49-F238E27FC236}">
                <a16:creationId xmlns:a16="http://schemas.microsoft.com/office/drawing/2014/main" id="{5D42B53B-80E3-4D6F-A20A-E4238DB5C0F0}"/>
              </a:ext>
            </a:extLst>
          </p:cNvPr>
          <p:cNvSpPr/>
          <p:nvPr/>
        </p:nvSpPr>
        <p:spPr>
          <a:xfrm>
            <a:off x="2774730" y="5301208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6" name="타원 13">
            <a:extLst>
              <a:ext uri="{FF2B5EF4-FFF2-40B4-BE49-F238E27FC236}">
                <a16:creationId xmlns:a16="http://schemas.microsoft.com/office/drawing/2014/main" id="{2F9A2104-C487-4643-945C-DB94B0C34C79}"/>
              </a:ext>
            </a:extLst>
          </p:cNvPr>
          <p:cNvSpPr/>
          <p:nvPr/>
        </p:nvSpPr>
        <p:spPr>
          <a:xfrm>
            <a:off x="3422997" y="5301208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5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6598BE-D02E-4D25-B00F-613743B4C172}"/>
              </a:ext>
            </a:extLst>
          </p:cNvPr>
          <p:cNvSpPr txBox="1"/>
          <p:nvPr/>
        </p:nvSpPr>
        <p:spPr>
          <a:xfrm>
            <a:off x="3417292" y="1593609"/>
            <a:ext cx="2880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중복 확인 기능을 통해</a:t>
            </a:r>
            <a:endParaRPr lang="en-US" altLang="ko-KR" sz="1400" b="1" dirty="0"/>
          </a:p>
          <a:p>
            <a:r>
              <a:rPr lang="ko-KR" altLang="en-US" sz="1400" b="1" dirty="0"/>
              <a:t>아이디 중복 여부 확인 후 가입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47B2E3A-91A7-4E06-B000-9F7884CCCA4A}"/>
              </a:ext>
            </a:extLst>
          </p:cNvPr>
          <p:cNvSpPr txBox="1"/>
          <p:nvPr/>
        </p:nvSpPr>
        <p:spPr>
          <a:xfrm>
            <a:off x="3010130" y="2732863"/>
            <a:ext cx="2527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비밀번호 확인과 비밀번호가 </a:t>
            </a:r>
            <a:endParaRPr lang="en-US" altLang="ko-KR" sz="1400" b="1" dirty="0"/>
          </a:p>
          <a:p>
            <a:r>
              <a:rPr lang="ko-KR" altLang="en-US" sz="1400" b="1" dirty="0"/>
              <a:t>다를 경우 경고 표시</a:t>
            </a:r>
            <a:endParaRPr lang="en-US" altLang="ko-KR" sz="1400" b="1" dirty="0"/>
          </a:p>
        </p:txBody>
      </p:sp>
    </p:spTree>
    <p:extLst>
      <p:ext uri="{BB962C8B-B14F-4D97-AF65-F5344CB8AC3E}">
        <p14:creationId xmlns:p14="http://schemas.microsoft.com/office/powerpoint/2010/main" val="216805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U_004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비밀번호가 다를 경우 비밀번호 경고 문구 표시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700" dirty="0">
                <a:latin typeface="+mn-ea"/>
              </a:rPr>
              <a:t>자신의 회원정보를 확인할 수 있는 페이지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자신의 마일리지 확인 가능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비밀번호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이메일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전화번호</a:t>
            </a:r>
            <a:r>
              <a:rPr lang="en-US" altLang="ko-KR" sz="700" dirty="0">
                <a:latin typeface="+mn-ea"/>
              </a:rPr>
              <a:t>, </a:t>
            </a:r>
            <a:r>
              <a:rPr lang="ko-KR" altLang="en-US" sz="700" dirty="0">
                <a:latin typeface="+mn-ea"/>
              </a:rPr>
              <a:t>주소는 수정가능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2163535321"/>
              </p:ext>
            </p:extLst>
          </p:nvPr>
        </p:nvGraphicFramePr>
        <p:xfrm>
          <a:off x="7215188" y="4143375"/>
          <a:ext cx="1893316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비밀번호 입력창과 비밀번호 확인 입력창의 값이 다를 경우 경고문구 표시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자신의 포인트 확인 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버튼 클릭 시 자신이 수정한 정보로 정보 수정 완료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/>
              <a:t>스마트 분리수거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회원정보</a:t>
            </a:r>
            <a:endParaRPr kumimoji="0"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9F855C-CBC5-4024-AB5C-28EBA6ADB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309215"/>
            <a:ext cx="6366994" cy="4597532"/>
          </a:xfrm>
          <a:prstGeom prst="rect">
            <a:avLst/>
          </a:prstGeom>
        </p:spPr>
      </p:pic>
      <p:sp>
        <p:nvSpPr>
          <p:cNvPr id="18" name="타원 13">
            <a:extLst>
              <a:ext uri="{FF2B5EF4-FFF2-40B4-BE49-F238E27FC236}">
                <a16:creationId xmlns:a16="http://schemas.microsoft.com/office/drawing/2014/main" id="{B11F5DD1-6946-49C2-953A-3231693F2A16}"/>
              </a:ext>
            </a:extLst>
          </p:cNvPr>
          <p:cNvSpPr/>
          <p:nvPr/>
        </p:nvSpPr>
        <p:spPr>
          <a:xfrm>
            <a:off x="1547664" y="2734914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1" name="타원 13">
            <a:extLst>
              <a:ext uri="{FF2B5EF4-FFF2-40B4-BE49-F238E27FC236}">
                <a16:creationId xmlns:a16="http://schemas.microsoft.com/office/drawing/2014/main" id="{8B1FBA7C-7E21-4072-95D4-8E094D9A85BF}"/>
              </a:ext>
            </a:extLst>
          </p:cNvPr>
          <p:cNvSpPr/>
          <p:nvPr/>
        </p:nvSpPr>
        <p:spPr>
          <a:xfrm>
            <a:off x="316631" y="5085184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타원 13">
            <a:extLst>
              <a:ext uri="{FF2B5EF4-FFF2-40B4-BE49-F238E27FC236}">
                <a16:creationId xmlns:a16="http://schemas.microsoft.com/office/drawing/2014/main" id="{4A22F4FA-2B5A-46E9-9A30-56C617A586D0}"/>
              </a:ext>
            </a:extLst>
          </p:cNvPr>
          <p:cNvSpPr/>
          <p:nvPr/>
        </p:nvSpPr>
        <p:spPr>
          <a:xfrm>
            <a:off x="2863807" y="5373216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327D5F-602D-4024-9908-70307F841A0D}"/>
              </a:ext>
            </a:extLst>
          </p:cNvPr>
          <p:cNvSpPr txBox="1"/>
          <p:nvPr/>
        </p:nvSpPr>
        <p:spPr>
          <a:xfrm>
            <a:off x="3133211" y="2775425"/>
            <a:ext cx="25271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비밀번호 확인과 비밀번호가 </a:t>
            </a:r>
            <a:endParaRPr lang="en-US" altLang="ko-KR" sz="1400" b="1" dirty="0"/>
          </a:p>
          <a:p>
            <a:r>
              <a:rPr lang="ko-KR" altLang="en-US" sz="1400" b="1" dirty="0"/>
              <a:t>다를 경우 경고 표시</a:t>
            </a:r>
            <a:endParaRPr lang="en-US" altLang="ko-KR" sz="1400" b="1" dirty="0"/>
          </a:p>
        </p:txBody>
      </p:sp>
    </p:spTree>
    <p:extLst>
      <p:ext uri="{BB962C8B-B14F-4D97-AF65-F5344CB8AC3E}">
        <p14:creationId xmlns:p14="http://schemas.microsoft.com/office/powerpoint/2010/main" val="1949311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U_005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상단 우측에 표시된 아이디를 클릭할 경우 회원정보</a:t>
            </a:r>
            <a:r>
              <a:rPr lang="en-US" altLang="ko-KR" dirty="0"/>
              <a:t>, </a:t>
            </a:r>
            <a:r>
              <a:rPr lang="ko-KR" altLang="en-US" dirty="0"/>
              <a:t>로그아웃</a:t>
            </a:r>
            <a:r>
              <a:rPr lang="en-US" altLang="ko-KR" dirty="0"/>
              <a:t>, </a:t>
            </a:r>
            <a:r>
              <a:rPr lang="ko-KR" altLang="en-US" dirty="0"/>
              <a:t>회원탈퇴할 수 있는 기능 확인 가능</a:t>
            </a:r>
          </a:p>
        </p:txBody>
      </p:sp>
      <p:sp>
        <p:nvSpPr>
          <p:cNvPr id="20" name="텍스트 개체 틀 1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sz="700" dirty="0">
                <a:latin typeface="+mn-ea"/>
              </a:rPr>
              <a:t>로그인 이후 페이지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우측 상단에 아이디와 자신의 포인트를 확인할 수 있음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상단 메뉴에 로그인</a:t>
            </a:r>
            <a:r>
              <a:rPr lang="en-US" altLang="ko-KR" sz="700" dirty="0">
                <a:latin typeface="+mn-ea"/>
              </a:rPr>
              <a:t>/</a:t>
            </a:r>
            <a:r>
              <a:rPr lang="ko-KR" altLang="en-US" sz="700" dirty="0">
                <a:latin typeface="+mn-ea"/>
              </a:rPr>
              <a:t>회원가입 버튼이 로그아웃 버튼으로 변경됨</a:t>
            </a:r>
            <a:endParaRPr lang="en-US" altLang="ko-KR" sz="700" dirty="0">
              <a:latin typeface="+mn-ea"/>
            </a:endParaRPr>
          </a:p>
          <a:p>
            <a:r>
              <a:rPr lang="ko-KR" altLang="en-US" sz="700" dirty="0">
                <a:latin typeface="+mn-ea"/>
              </a:rPr>
              <a:t>로그인이 필요했던 기능 사용 가능</a:t>
            </a:r>
          </a:p>
        </p:txBody>
      </p:sp>
      <p:graphicFrame>
        <p:nvGraphicFramePr>
          <p:cNvPr id="2" name="표 개체 틀 1"/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4237919195"/>
              </p:ext>
            </p:extLst>
          </p:nvPr>
        </p:nvGraphicFramePr>
        <p:xfrm>
          <a:off x="7215188" y="4143375"/>
          <a:ext cx="1893316" cy="2468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91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1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자신의 아이디와 포인트를 간단하게 보여줌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2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로그아웃 버튼으로 변경됨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3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로그인 전에는 사용할 수 없었던 사진분석 기능 사용가능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>
                          <a:latin typeface="나눔고딕" pitchFamily="34" charset="-127"/>
                          <a:ea typeface="나눔고딕" pitchFamily="34" charset="-127"/>
                        </a:rPr>
                        <a:t>4</a:t>
                      </a:r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>
                          <a:latin typeface="나눔고딕" pitchFamily="34" charset="-127"/>
                          <a:ea typeface="나눔고딕" pitchFamily="34" charset="-127"/>
                        </a:rPr>
                        <a:t>로그인 전에는 사용할 수 없었던 후원 기능 사용 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8988">
                <a:tc>
                  <a:txBody>
                    <a:bodyPr/>
                    <a:lstStyle/>
                    <a:p>
                      <a:pPr latinLnBrk="1"/>
                      <a:endParaRPr lang="ko-KR" altLang="en-US" sz="90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900" dirty="0">
                        <a:latin typeface="나눔고딕" pitchFamily="34" charset="-127"/>
                        <a:ea typeface="나눔고딕" pitchFamily="3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518CC33-6E2E-4EAA-B8D3-F72194D6DF31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76665" y="2641605"/>
            <a:ext cx="21836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3200" b="1" dirty="0">
                <a:solidFill>
                  <a:prstClr val="white"/>
                </a:solidFill>
                <a:latin typeface="+mn-ea"/>
                <a:ea typeface="+mn-ea"/>
              </a:rPr>
              <a:t>Hello </a:t>
            </a:r>
            <a:r>
              <a:rPr kumimoji="0" lang="en-US" altLang="ko-KR" sz="3200" b="1" dirty="0" err="1">
                <a:solidFill>
                  <a:prstClr val="white"/>
                </a:solidFill>
                <a:latin typeface="+mn-ea"/>
                <a:ea typeface="+mn-ea"/>
              </a:rPr>
              <a:t>Ziny</a:t>
            </a:r>
            <a:endParaRPr kumimoji="0" lang="ko-KR" altLang="en-US" sz="3200" b="1" dirty="0">
              <a:solidFill>
                <a:prstClr val="white"/>
              </a:solidFill>
              <a:latin typeface="+mn-ea"/>
              <a:ea typeface="+mn-ea"/>
            </a:endParaRPr>
          </a:p>
        </p:txBody>
      </p:sp>
      <p:sp>
        <p:nvSpPr>
          <p:cNvPr id="16" name="텍스트 개체 틀 14"/>
          <p:cNvSpPr txBox="1">
            <a:spLocks/>
          </p:cNvSpPr>
          <p:nvPr/>
        </p:nvSpPr>
        <p:spPr bwMode="auto">
          <a:xfrm>
            <a:off x="611559" y="27628"/>
            <a:ext cx="1465105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/>
              <a:t>스마트 분리수거</a:t>
            </a:r>
            <a:endParaRPr kumimoji="0" lang="en-US" dirty="0"/>
          </a:p>
        </p:txBody>
      </p:sp>
      <p:sp>
        <p:nvSpPr>
          <p:cNvPr id="17" name="텍스트 개체 틀 14"/>
          <p:cNvSpPr txBox="1">
            <a:spLocks/>
          </p:cNvSpPr>
          <p:nvPr/>
        </p:nvSpPr>
        <p:spPr bwMode="auto">
          <a:xfrm>
            <a:off x="3011271" y="27628"/>
            <a:ext cx="1632737" cy="258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-342900" algn="ctr" defTabSz="914400" rtl="0" eaLnBrk="1" fontAlgn="base" latinLnBrk="0" hangingPunct="1">
              <a:spcBef>
                <a:spcPct val="0"/>
              </a:spcBef>
              <a:spcAft>
                <a:spcPct val="0"/>
              </a:spcAft>
              <a:buFont typeface="Arial" charset="0"/>
              <a:buNone/>
              <a:defRPr lang="ko-KR" alt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 latinLnBrk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0" lang="ko-KR" altLang="en-US" dirty="0"/>
              <a:t>로그인 이후 홈페이지</a:t>
            </a:r>
            <a:endParaRPr kumimoji="0"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D202CA-63DB-4F21-B8DE-DEEBA40A72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0"/>
          <a:stretch/>
        </p:blipFill>
        <p:spPr>
          <a:xfrm>
            <a:off x="755576" y="548680"/>
            <a:ext cx="5859289" cy="6084677"/>
          </a:xfrm>
          <a:prstGeom prst="rect">
            <a:avLst/>
          </a:prstGeom>
        </p:spPr>
      </p:pic>
      <p:sp>
        <p:nvSpPr>
          <p:cNvPr id="14" name="타원 13"/>
          <p:cNvSpPr/>
          <p:nvPr/>
        </p:nvSpPr>
        <p:spPr>
          <a:xfrm>
            <a:off x="5508104" y="908720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4696271" y="1038897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1" name="타원 17">
            <a:extLst>
              <a:ext uri="{FF2B5EF4-FFF2-40B4-BE49-F238E27FC236}">
                <a16:creationId xmlns:a16="http://schemas.microsoft.com/office/drawing/2014/main" id="{ED26F8A3-B5A6-4C3A-AC35-BEAE609104D6}"/>
              </a:ext>
            </a:extLst>
          </p:cNvPr>
          <p:cNvSpPr/>
          <p:nvPr/>
        </p:nvSpPr>
        <p:spPr>
          <a:xfrm>
            <a:off x="3345909" y="6021288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타원 17">
            <a:extLst>
              <a:ext uri="{FF2B5EF4-FFF2-40B4-BE49-F238E27FC236}">
                <a16:creationId xmlns:a16="http://schemas.microsoft.com/office/drawing/2014/main" id="{DCE1BA2E-BD8F-49E7-A027-18CBB2331A5E}"/>
              </a:ext>
            </a:extLst>
          </p:cNvPr>
          <p:cNvSpPr/>
          <p:nvPr/>
        </p:nvSpPr>
        <p:spPr>
          <a:xfrm>
            <a:off x="1781736" y="2880022"/>
            <a:ext cx="294928" cy="288032"/>
          </a:xfrm>
          <a:prstGeom prst="ellipse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ko-KR" altLang="en-US" sz="11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803504"/>
      </p:ext>
    </p:extLst>
  </p:cSld>
  <p:clrMapOvr>
    <a:masterClrMapping/>
  </p:clrMapOvr>
</p:sld>
</file>

<file path=ppt/theme/theme1.xml><?xml version="1.0" encoding="utf-8"?>
<a:theme xmlns:a="http://schemas.openxmlformats.org/drawingml/2006/main" name="컨설팅본부_프리젠테이션_기본 v20090629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/>
      </a:spPr>
      <a:bodyPr rtlCol="0" anchor="ctr"/>
      <a:lstStyle>
        <a:defPPr algn="ctr">
          <a:defRPr sz="1100" dirty="0" smtClean="0"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solidFill>
          <a:schemeClr val="bg1"/>
        </a:solidFill>
        <a:ln w="9525"/>
        <a:effectLst/>
      </a:spPr>
      <a:bodyPr/>
      <a:lstStyle/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lnDef>
    <a:txDef>
      <a:spPr>
        <a:noFill/>
      </a:spPr>
      <a:bodyPr wrap="none" rtlCol="0">
        <a:spAutoFit/>
      </a:bodyPr>
      <a:lstStyle>
        <a:defPPr>
          <a:defRPr sz="1000" dirty="0" smtClean="0">
            <a:solidFill>
              <a:schemeClr val="tx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컨설팅본부_프리젠테이션_기본 v20090629</Template>
  <TotalTime>51339</TotalTime>
  <Words>1116</Words>
  <Application>Microsoft Office PowerPoint</Application>
  <PresentationFormat>On-screen Show (4:3)</PresentationFormat>
  <Paragraphs>307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가는둥근제목체</vt:lpstr>
      <vt:lpstr>굴림</vt:lpstr>
      <vt:lpstr>나눔고딕</vt:lpstr>
      <vt:lpstr>나눔고딕 Bold</vt:lpstr>
      <vt:lpstr>맑은 고딕</vt:lpstr>
      <vt:lpstr>Arial</vt:lpstr>
      <vt:lpstr>Verdana</vt:lpstr>
      <vt:lpstr>Wingdings</vt:lpstr>
      <vt:lpstr>컨설팅본부_프리젠테이션_기본 v20090629</vt:lpstr>
      <vt:lpstr>이미지 분석을 통한 스마트 분리수거 화면 설계서 </vt:lpstr>
      <vt:lpstr>문서 이력</vt:lpstr>
      <vt:lpstr>서비스 흐름도</vt:lpstr>
      <vt:lpstr>메뉴구성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상황기반 스마트폰 통역 서비스 개발</dc:title>
  <dc:creator>Qlaser</dc:creator>
  <cp:lastModifiedBy>박 재호</cp:lastModifiedBy>
  <cp:revision>1377</cp:revision>
  <cp:lastPrinted>2012-12-06T06:18:09Z</cp:lastPrinted>
  <dcterms:created xsi:type="dcterms:W3CDTF">2009-06-30T03:37:15Z</dcterms:created>
  <dcterms:modified xsi:type="dcterms:W3CDTF">2020-11-22T11:04:02Z</dcterms:modified>
</cp:coreProperties>
</file>